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62" r:id="rId4"/>
    <p:sldId id="265" r:id="rId5"/>
    <p:sldId id="286" r:id="rId6"/>
    <p:sldId id="275" r:id="rId7"/>
    <p:sldId id="290" r:id="rId8"/>
    <p:sldId id="266" r:id="rId9"/>
    <p:sldId id="291" r:id="rId10"/>
    <p:sldId id="276" r:id="rId11"/>
    <p:sldId id="292" r:id="rId12"/>
    <p:sldId id="277" r:id="rId13"/>
    <p:sldId id="279" r:id="rId14"/>
    <p:sldId id="282" r:id="rId15"/>
    <p:sldId id="293" r:id="rId16"/>
    <p:sldId id="278" r:id="rId17"/>
    <p:sldId id="280" r:id="rId18"/>
    <p:sldId id="281" r:id="rId19"/>
    <p:sldId id="284" r:id="rId20"/>
    <p:sldId id="283" r:id="rId21"/>
    <p:sldId id="268" r:id="rId22"/>
    <p:sldId id="287" r:id="rId23"/>
    <p:sldId id="288" r:id="rId24"/>
    <p:sldId id="289" r:id="rId25"/>
    <p:sldId id="269" r:id="rId26"/>
    <p:sldId id="285" r:id="rId27"/>
  </p:sldIdLst>
  <p:sldSz cx="12192000" cy="6858000"/>
  <p:notesSz cx="12192000" cy="6858000"/>
  <p:embeddedFontLst>
    <p:embeddedFont>
      <p:font typeface="仿宋" panose="02010609060101010101" pitchFamily="49" charset="-122"/>
      <p:regular r:id="rId29"/>
    </p:embeddedFont>
    <p:embeddedFont>
      <p:font typeface="微软雅黑" panose="020B0503020204020204" pitchFamily="34" charset="-122"/>
      <p:regular r:id="rId30"/>
      <p:bold r:id="rId31"/>
    </p:embeddedFont>
    <p:embeddedFont>
      <p:font typeface="微软雅黑" panose="020B0503020204020204" pitchFamily="34" charset="-122"/>
      <p:regular r:id="rId30"/>
      <p:bold r:id="rId31"/>
    </p:embeddedFont>
    <p:embeddedFont>
      <p:font typeface="汉仪文黑-85W" panose="00020600040101010101" pitchFamily="18" charset="-128"/>
      <p:regular r:id="rId32"/>
    </p:embeddedFont>
    <p:embeddedFont>
      <p:font typeface="等线" panose="02010600030101010101" pitchFamily="2" charset="-122"/>
      <p:regular r:id="rId33"/>
      <p:bold r:id="rId34"/>
    </p:embeddedFon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Lst>
  <p:defaultTextStyle>
    <a:defPPr>
      <a:defRPr kern="0"/>
    </a:defPPr>
  </p:defaultTextStyle>
  <p:extLst>
    <p:ext uri="{521415D9-36F7-43E2-AB2F-B90AF26B5E84}">
      <p14:sectionLst xmlns:p14="http://schemas.microsoft.com/office/powerpoint/2010/main">
        <p14:section name="默认节" id="{2AF95030-B190-4F89-B748-766126418E5F}">
          <p14:sldIdLst>
            <p14:sldId id="256"/>
            <p14:sldId id="257"/>
            <p14:sldId id="262"/>
            <p14:sldId id="265"/>
          </p14:sldIdLst>
        </p14:section>
        <p14:section name="模型假设与符号说明" id="{700F889C-E150-4980-9B1F-FB7DABA25A1C}">
          <p14:sldIdLst>
            <p14:sldId id="286"/>
            <p14:sldId id="275"/>
          </p14:sldIdLst>
        </p14:section>
        <p14:section name="建模1" id="{8BBA7D12-C129-4127-85A7-CEDC42923431}">
          <p14:sldIdLst>
            <p14:sldId id="290"/>
            <p14:sldId id="266"/>
          </p14:sldIdLst>
        </p14:section>
        <p14:section name="建模2" id="{7E640787-7DF7-482E-8D9A-9F6E5B941DBE}">
          <p14:sldIdLst>
            <p14:sldId id="291"/>
            <p14:sldId id="276"/>
          </p14:sldIdLst>
        </p14:section>
        <p14:section name="建模3" id="{EBB8F924-BE8D-4CEA-821C-A1FB6276AEDC}">
          <p14:sldIdLst>
            <p14:sldId id="292"/>
            <p14:sldId id="277"/>
            <p14:sldId id="279"/>
            <p14:sldId id="282"/>
          </p14:sldIdLst>
        </p14:section>
        <p14:section name="建模4" id="{D4F4FD8E-55AA-4F0A-A143-0EAE6A25A831}">
          <p14:sldIdLst>
            <p14:sldId id="293"/>
            <p14:sldId id="278"/>
            <p14:sldId id="280"/>
            <p14:sldId id="281"/>
          </p14:sldIdLst>
        </p14:section>
        <p14:section name="4.1" id="{B2421217-ABDB-4F02-8C61-9DACC98C2F8A}">
          <p14:sldIdLst>
            <p14:sldId id="284"/>
          </p14:sldIdLst>
        </p14:section>
        <p14:section name="4.2" id="{E0D9C596-65CF-4D81-9F5A-5299731FD14B}">
          <p14:sldIdLst>
            <p14:sldId id="283"/>
          </p14:sldIdLst>
        </p14:section>
        <p14:section name="轮盘收尾" id="{2D8B091A-AA4C-45F9-954B-103D984BFD99}">
          <p14:sldIdLst>
            <p14:sldId id="268"/>
            <p14:sldId id="287"/>
            <p14:sldId id="288"/>
            <p14:sldId id="289"/>
            <p14:sldId id="269"/>
            <p14:sldId id="285"/>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w X" initials="JX" lastIdx="1" clrIdx="0">
    <p:extLst>
      <p:ext uri="{19B8F6BF-5375-455C-9EA6-DF929625EA0E}">
        <p15:presenceInfo xmlns:p15="http://schemas.microsoft.com/office/powerpoint/2012/main" userId="d7594236f02840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ECE5D8"/>
    <a:srgbClr val="094676"/>
    <a:srgbClr val="4F81BD"/>
    <a:srgbClr val="FFC000"/>
    <a:srgbClr val="859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476" y="3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C3EC6ABD-6D2D-4B73-BACF-9143271F1399}" type="datetimeFigureOut">
              <a:rPr lang="zh-CN" altLang="en-US" smtClean="0"/>
              <a:t>2023/10/16</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395953D-04A8-4366-822A-0E9FE8579FA6}" type="slidenum">
              <a:rPr lang="zh-CN" altLang="en-US" smtClean="0"/>
              <a:t>‹#›</a:t>
            </a:fld>
            <a:endParaRPr lang="zh-CN" altLang="en-US"/>
          </a:p>
        </p:txBody>
      </p:sp>
    </p:spTree>
    <p:extLst>
      <p:ext uri="{BB962C8B-B14F-4D97-AF65-F5344CB8AC3E}">
        <p14:creationId xmlns:p14="http://schemas.microsoft.com/office/powerpoint/2010/main" val="45553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大家好，很高兴参加本次</a:t>
            </a:r>
            <a:r>
              <a:rPr lang="en-US" altLang="zh-CN" dirty="0"/>
              <a:t>MATLAB</a:t>
            </a:r>
            <a:r>
              <a:rPr lang="zh-CN" altLang="en-US" dirty="0"/>
              <a:t>应用的展示和探讨，我是邢锦文。我们的选题基于今年数模国赛的</a:t>
            </a:r>
            <a:r>
              <a:rPr lang="en-US" altLang="zh-CN" dirty="0"/>
              <a:t>B</a:t>
            </a:r>
            <a:r>
              <a:rPr lang="zh-CN" altLang="en-US" dirty="0"/>
              <a:t>题，为了避免不必要的麻烦，在这里建议各位提前阅读</a:t>
            </a:r>
            <a:r>
              <a:rPr lang="en-US" altLang="zh-CN" dirty="0"/>
              <a:t>B</a:t>
            </a:r>
            <a:r>
              <a:rPr lang="zh-CN" altLang="en-US" dirty="0"/>
              <a:t>题的相关材料。这是我们的论文题目。</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1</a:t>
            </a:fld>
            <a:endParaRPr lang="zh-CN" altLang="en-US"/>
          </a:p>
        </p:txBody>
      </p:sp>
    </p:spTree>
    <p:extLst>
      <p:ext uri="{BB962C8B-B14F-4D97-AF65-F5344CB8AC3E}">
        <p14:creationId xmlns:p14="http://schemas.microsoft.com/office/powerpoint/2010/main" val="735159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可视化主函数略去</a:t>
            </a:r>
            <a:endParaRPr lang="en-US" altLang="zh-CN" dirty="0"/>
          </a:p>
          <a:p>
            <a:r>
              <a:rPr lang="en-US" altLang="zh-CN" sz="1800" b="0" i="0" u="none" strike="noStrike" baseline="0" dirty="0">
                <a:solidFill>
                  <a:srgbClr val="0000FF"/>
                </a:solidFill>
                <a:latin typeface="Courier New" panose="02070309020205020404" pitchFamily="49" charset="0"/>
              </a:rPr>
              <a:t>global</a:t>
            </a:r>
            <a:r>
              <a:rPr lang="en-US" altLang="zh-CN" sz="1800" b="0" i="0" u="none" strike="noStrike" baseline="0" dirty="0">
                <a:solidFill>
                  <a:srgbClr val="000000"/>
                </a:solidFill>
                <a:latin typeface="Courier New" panose="02070309020205020404" pitchFamily="49" charset="0"/>
              </a:rPr>
              <a:t> width </a:t>
            </a:r>
            <a:r>
              <a:rPr lang="en-US" altLang="zh-CN" sz="1800" b="0" i="0" u="none" strike="noStrike" baseline="0" dirty="0" err="1">
                <a:solidFill>
                  <a:srgbClr val="000000"/>
                </a:solidFill>
                <a:latin typeface="Courier New" panose="02070309020205020404" pitchFamily="49" charset="0"/>
              </a:rPr>
              <a:t>D_center</a:t>
            </a:r>
            <a:r>
              <a:rPr lang="en-US" altLang="zh-CN" sz="1800" b="0" i="0" u="none" strike="noStrike" baseline="0" dirty="0">
                <a:solidFill>
                  <a:srgbClr val="000000"/>
                </a:solidFill>
                <a:latin typeface="Courier New" panose="02070309020205020404" pitchFamily="49" charset="0"/>
              </a:rPr>
              <a:t> theta alpha </a:t>
            </a:r>
            <a:r>
              <a:rPr lang="en-US" altLang="zh-CN" sz="1800" b="0" i="0" u="none" strike="noStrike" baseline="0" dirty="0" err="1">
                <a:solidFill>
                  <a:srgbClr val="000000"/>
                </a:solidFill>
                <a:latin typeface="Courier New" panose="02070309020205020404" pitchFamily="49" charset="0"/>
              </a:rPr>
              <a:t>d_min</a:t>
            </a:r>
            <a:r>
              <a:rPr lang="en-US" altLang="zh-CN" sz="1800" b="0" i="0" u="none" strike="noStrike" baseline="0" dirty="0">
                <a:solidFill>
                  <a:srgbClr val="000000"/>
                </a:solidFill>
                <a:latin typeface="Courier New" panose="02070309020205020404" pitchFamily="49" charset="0"/>
              </a:rPr>
              <a:t> </a:t>
            </a:r>
            <a:r>
              <a:rPr lang="en-US" altLang="zh-CN" sz="1800" b="0" i="0" u="none" strike="noStrike" baseline="0" dirty="0" err="1">
                <a:solidFill>
                  <a:srgbClr val="000000"/>
                </a:solidFill>
                <a:latin typeface="Courier New" panose="02070309020205020404" pitchFamily="49" charset="0"/>
              </a:rPr>
              <a:t>d_max</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width = 4 * 1852; </a:t>
            </a:r>
            <a:r>
              <a:rPr lang="en-US" altLang="zh-CN" sz="1800" b="0" i="0" u="none" strike="noStrike" baseline="0" dirty="0">
                <a:solidFill>
                  <a:srgbClr val="228B22"/>
                </a:solidFill>
                <a:latin typeface="Courier New" panose="02070309020205020404" pitchFamily="49" charset="0"/>
              </a:rPr>
              <a:t>% ??????????</a:t>
            </a:r>
          </a:p>
          <a:p>
            <a:r>
              <a:rPr lang="en-US" altLang="zh-CN" sz="1800" b="0" i="0" u="none" strike="noStrike" baseline="0" dirty="0" err="1">
                <a:solidFill>
                  <a:srgbClr val="000000"/>
                </a:solidFill>
                <a:latin typeface="Courier New" panose="02070309020205020404" pitchFamily="49" charset="0"/>
              </a:rPr>
              <a:t>D_center</a:t>
            </a:r>
            <a:r>
              <a:rPr lang="en-US" altLang="zh-CN" sz="1800" b="0" i="0" u="none" strike="noStrike" baseline="0" dirty="0">
                <a:solidFill>
                  <a:srgbClr val="000000"/>
                </a:solidFill>
                <a:latin typeface="Courier New" panose="02070309020205020404" pitchFamily="49" charset="0"/>
              </a:rPr>
              <a:t> = 110; </a:t>
            </a:r>
            <a:r>
              <a:rPr lang="en-US" altLang="zh-CN" sz="1800" b="0" i="0" u="none" strike="noStrike" baseline="0" dirty="0">
                <a:solidFill>
                  <a:srgbClr val="228B22"/>
                </a:solidFill>
                <a:latin typeface="Courier New" panose="02070309020205020404" pitchFamily="49" charset="0"/>
              </a:rPr>
              <a:t>% ?????????????</a:t>
            </a:r>
          </a:p>
          <a:p>
            <a:r>
              <a:rPr lang="en-US" altLang="zh-CN" sz="1800" b="0" i="0" u="none" strike="noStrike" baseline="0" dirty="0">
                <a:solidFill>
                  <a:srgbClr val="000000"/>
                </a:solidFill>
                <a:latin typeface="Courier New" panose="02070309020205020404" pitchFamily="49" charset="0"/>
              </a:rPr>
              <a:t>theta = deg2rad(120); </a:t>
            </a:r>
            <a:r>
              <a:rPr lang="en-US" altLang="zh-CN" sz="1800" b="0" i="0" u="none" strike="noStrike" baseline="0" dirty="0">
                <a:solidFill>
                  <a:srgbClr val="228B22"/>
                </a:solidFill>
                <a:latin typeface="Courier New" panose="02070309020205020404" pitchFamily="49" charset="0"/>
              </a:rPr>
              <a:t>% ????????????</a:t>
            </a:r>
          </a:p>
          <a:p>
            <a:r>
              <a:rPr lang="en-US" altLang="zh-CN" sz="1800" b="0" i="0" u="none" strike="noStrike" baseline="0" dirty="0">
                <a:solidFill>
                  <a:srgbClr val="000000"/>
                </a:solidFill>
                <a:latin typeface="Courier New" panose="02070309020205020404" pitchFamily="49" charset="0"/>
              </a:rPr>
              <a:t>alpha = deg2rad(1.5); </a:t>
            </a:r>
            <a:r>
              <a:rPr lang="en-US" altLang="zh-CN" sz="1800" b="0" i="0" u="none" strike="noStrike" baseline="0" dirty="0">
                <a:solidFill>
                  <a:srgbClr val="228B22"/>
                </a:solidFill>
                <a:latin typeface="Courier New" panose="02070309020205020404" pitchFamily="49" charset="0"/>
              </a:rPr>
              <a:t>% ????????????</a:t>
            </a:r>
          </a:p>
          <a:p>
            <a:r>
              <a:rPr lang="zh-CN" altLang="en-US" sz="1800" b="0" i="0" u="none" strike="noStrike" baseline="0" dirty="0">
                <a:solidFill>
                  <a:srgbClr val="228B22"/>
                </a:solidFill>
                <a:latin typeface="Courier New" panose="02070309020205020404" pitchFamily="49" charset="0"/>
              </a:rPr>
              <a:t> </a:t>
            </a:r>
          </a:p>
          <a:p>
            <a:r>
              <a:rPr lang="en-US" altLang="zh-CN" sz="1800" b="0" i="0" u="none" strike="noStrike" baseline="0" dirty="0">
                <a:solidFill>
                  <a:srgbClr val="228B22"/>
                </a:solidFill>
                <a:latin typeface="Courier New" panose="02070309020205020404" pitchFamily="49" charset="0"/>
              </a:rPr>
              <a:t>% ???????????</a:t>
            </a:r>
          </a:p>
          <a:p>
            <a:r>
              <a:rPr lang="sv-SE" altLang="zh-CN" sz="1800" b="0" i="0" u="none" strike="noStrike" baseline="0" dirty="0">
                <a:solidFill>
                  <a:srgbClr val="000000"/>
                </a:solidFill>
                <a:latin typeface="Courier New" panose="02070309020205020404" pitchFamily="49" charset="0"/>
              </a:rPr>
              <a:t>d_min = 2 * D_center * tan(theta / 2) * (1 - 0.2);</a:t>
            </a:r>
          </a:p>
          <a:p>
            <a:r>
              <a:rPr lang="en-US" altLang="zh-CN" sz="1800" b="0" i="0" u="none" strike="noStrike" baseline="0" dirty="0" err="1">
                <a:solidFill>
                  <a:srgbClr val="000000"/>
                </a:solidFill>
                <a:latin typeface="Courier New" panose="02070309020205020404" pitchFamily="49" charset="0"/>
              </a:rPr>
              <a:t>d_max</a:t>
            </a:r>
            <a:r>
              <a:rPr lang="en-US" altLang="zh-CN" sz="1800" b="0" i="0" u="none" strike="noStrike" baseline="0" dirty="0">
                <a:solidFill>
                  <a:srgbClr val="000000"/>
                </a:solidFill>
                <a:latin typeface="Courier New" panose="02070309020205020404" pitchFamily="49" charset="0"/>
              </a:rPr>
              <a:t> = 2 * </a:t>
            </a:r>
            <a:r>
              <a:rPr lang="en-US" altLang="zh-CN" sz="1800" b="0" i="0" u="none" strike="noStrike" baseline="0" dirty="0" err="1">
                <a:solidFill>
                  <a:srgbClr val="000000"/>
                </a:solidFill>
                <a:latin typeface="Courier New" panose="02070309020205020404" pitchFamily="49" charset="0"/>
              </a:rPr>
              <a:t>D_center</a:t>
            </a:r>
            <a:r>
              <a:rPr lang="en-US" altLang="zh-CN" sz="1800" b="0" i="0" u="none" strike="noStrike" baseline="0" dirty="0">
                <a:solidFill>
                  <a:srgbClr val="000000"/>
                </a:solidFill>
                <a:latin typeface="Courier New" panose="02070309020205020404" pitchFamily="49" charset="0"/>
              </a:rPr>
              <a:t> * tan(theta / 2) * (1 - 0.1);</a:t>
            </a:r>
          </a:p>
          <a:p>
            <a:r>
              <a:rPr lang="zh-CN" altLang="en-US" sz="1800" b="0" i="0" u="none" strike="noStrike" baseline="0" dirty="0">
                <a:solidFill>
                  <a:srgbClr val="000000"/>
                </a:solidFill>
                <a:latin typeface="Courier New" panose="02070309020205020404" pitchFamily="49" charset="0"/>
              </a:rPr>
              <a:t> </a:t>
            </a:r>
          </a:p>
          <a:p>
            <a:r>
              <a:rPr lang="en-US" altLang="zh-CN" sz="1800" b="0" i="0" u="none" strike="noStrike" baseline="0" dirty="0">
                <a:solidFill>
                  <a:srgbClr val="228B22"/>
                </a:solidFill>
                <a:latin typeface="Courier New" panose="02070309020205020404" pitchFamily="49" charset="0"/>
              </a:rPr>
              <a:t>% ?????????????</a:t>
            </a:r>
          </a:p>
          <a:p>
            <a:r>
              <a:rPr lang="en-US" altLang="zh-CN" sz="1800" b="0" i="0" u="none" strike="noStrike" baseline="0" dirty="0" err="1">
                <a:solidFill>
                  <a:srgbClr val="000000"/>
                </a:solidFill>
                <a:latin typeface="Courier New" panose="02070309020205020404" pitchFamily="49" charset="0"/>
              </a:rPr>
              <a:t>best_solution_continuous_coverage</a:t>
            </a:r>
            <a:r>
              <a:rPr lang="en-US" altLang="zh-CN" sz="1800" b="0" i="0" u="none" strike="noStrike" baseline="0" dirty="0">
                <a:solidFill>
                  <a:srgbClr val="000000"/>
                </a:solidFill>
                <a:latin typeface="Courier New" panose="02070309020205020404" pitchFamily="49" charset="0"/>
              </a:rPr>
              <a:t> = </a:t>
            </a:r>
            <a:r>
              <a:rPr lang="en-US" altLang="zh-CN" sz="1800" b="0" i="0" u="none" strike="noStrike" baseline="0" dirty="0" err="1">
                <a:solidFill>
                  <a:srgbClr val="000000"/>
                </a:solidFill>
                <a:latin typeface="Courier New" panose="02070309020205020404" pitchFamily="49" charset="0"/>
              </a:rPr>
              <a:t>simulated_annealing_continuous_coverage</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err="1">
                <a:solidFill>
                  <a:srgbClr val="000000"/>
                </a:solidFill>
                <a:latin typeface="Courier New" panose="02070309020205020404" pitchFamily="49" charset="0"/>
              </a:rPr>
              <a:t>disp</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err="1">
                <a:solidFill>
                  <a:srgbClr val="000000"/>
                </a:solidFill>
                <a:latin typeface="Courier New" panose="02070309020205020404" pitchFamily="49" charset="0"/>
              </a:rPr>
              <a:t>best_solution_continuous_coverage</a:t>
            </a:r>
            <a:r>
              <a:rPr lang="en-US" altLang="zh-CN" sz="1800" b="0" i="0" u="none" strike="noStrike" baseline="0" dirty="0">
                <a:solidFill>
                  <a:srgbClr val="000000"/>
                </a:solidFill>
                <a:latin typeface="Courier New" panose="02070309020205020404" pitchFamily="49" charset="0"/>
              </a:rPr>
              <a:t>);</a:t>
            </a:r>
          </a:p>
          <a:p>
            <a:r>
              <a:rPr lang="zh-CN" altLang="en-US" sz="1800" b="0" i="0" u="none" strike="noStrike" baseline="0" dirty="0">
                <a:solidFill>
                  <a:srgbClr val="000000"/>
                </a:solidFill>
                <a:latin typeface="Courier New" panose="02070309020205020404" pitchFamily="49" charset="0"/>
              </a:rPr>
              <a:t> </a:t>
            </a:r>
          </a:p>
          <a:p>
            <a:r>
              <a:rPr lang="en-US" altLang="zh-CN" sz="1800" b="0" i="0" u="none" strike="noStrike" baseline="0" dirty="0">
                <a:solidFill>
                  <a:srgbClr val="228B22"/>
                </a:solidFill>
                <a:latin typeface="Courier New" panose="02070309020205020404" pitchFamily="49" charset="0"/>
              </a:rPr>
              <a:t>% ????</a:t>
            </a:r>
          </a:p>
          <a:p>
            <a:r>
              <a:rPr lang="en-US" altLang="zh-CN" sz="1800" b="0" i="0" u="none" strike="noStrike" baseline="0" dirty="0" err="1">
                <a:solidFill>
                  <a:srgbClr val="000000"/>
                </a:solidFill>
                <a:latin typeface="Courier New" panose="02070309020205020404" pitchFamily="49" charset="0"/>
              </a:rPr>
              <a:t>EW_length</a:t>
            </a:r>
            <a:r>
              <a:rPr lang="en-US" altLang="zh-CN" sz="1800" b="0" i="0" u="none" strike="noStrike" baseline="0" dirty="0">
                <a:solidFill>
                  <a:srgbClr val="000000"/>
                </a:solidFill>
                <a:latin typeface="Courier New" panose="02070309020205020404" pitchFamily="49" charset="0"/>
              </a:rPr>
              <a:t> = width;</a:t>
            </a:r>
          </a:p>
          <a:p>
            <a:r>
              <a:rPr lang="en-US" altLang="zh-CN" sz="1800" b="0" i="0" u="none" strike="noStrike" baseline="0" dirty="0" err="1">
                <a:solidFill>
                  <a:srgbClr val="000000"/>
                </a:solidFill>
                <a:latin typeface="Courier New" panose="02070309020205020404" pitchFamily="49" charset="0"/>
              </a:rPr>
              <a:t>SN_length</a:t>
            </a:r>
            <a:r>
              <a:rPr lang="en-US" altLang="zh-CN" sz="1800" b="0" i="0" u="none" strike="noStrike" baseline="0" dirty="0">
                <a:solidFill>
                  <a:srgbClr val="000000"/>
                </a:solidFill>
                <a:latin typeface="Courier New" panose="02070309020205020404" pitchFamily="49" charset="0"/>
              </a:rPr>
              <a:t> = 2 * 1852;</a:t>
            </a:r>
          </a:p>
          <a:p>
            <a:r>
              <a:rPr lang="zh-CN" altLang="en-US" sz="1800" b="0" i="0" u="none" strike="noStrike" baseline="0" dirty="0">
                <a:solidFill>
                  <a:srgbClr val="000000"/>
                </a:solidFill>
                <a:latin typeface="Courier New" panose="02070309020205020404" pitchFamily="49" charset="0"/>
              </a:rPr>
              <a:t> </a:t>
            </a:r>
          </a:p>
          <a:p>
            <a:r>
              <a:rPr lang="en-US" altLang="zh-CN" sz="1800" b="0" i="0" u="none" strike="noStrike" baseline="0" dirty="0">
                <a:solidFill>
                  <a:srgbClr val="000000"/>
                </a:solidFill>
                <a:latin typeface="Courier New" panose="02070309020205020404" pitchFamily="49" charset="0"/>
              </a:rPr>
              <a:t>x = [0, </a:t>
            </a:r>
            <a:r>
              <a:rPr lang="en-US" altLang="zh-CN" sz="1800" b="0" i="0" u="none" strike="noStrike" baseline="0" dirty="0" err="1">
                <a:solidFill>
                  <a:srgbClr val="000000"/>
                </a:solidFill>
                <a:latin typeface="Courier New" panose="02070309020205020404" pitchFamily="49" charset="0"/>
              </a:rPr>
              <a:t>EW_length</a:t>
            </a:r>
            <a:r>
              <a:rPr lang="en-US" altLang="zh-CN" sz="1800" b="0" i="0" u="none" strike="noStrike" baseline="0" dirty="0">
                <a:solidFill>
                  <a:srgbClr val="000000"/>
                </a:solidFill>
                <a:latin typeface="Courier New" panose="02070309020205020404" pitchFamily="49" charset="0"/>
              </a:rPr>
              <a:t>, </a:t>
            </a:r>
            <a:r>
              <a:rPr lang="en-US" altLang="zh-CN" sz="1800" b="0" i="0" u="none" strike="noStrike" baseline="0" dirty="0" err="1">
                <a:solidFill>
                  <a:srgbClr val="000000"/>
                </a:solidFill>
                <a:latin typeface="Courier New" panose="02070309020205020404" pitchFamily="49" charset="0"/>
              </a:rPr>
              <a:t>EW_length</a:t>
            </a:r>
            <a:r>
              <a:rPr lang="en-US" altLang="zh-CN" sz="1800" b="0" i="0" u="none" strike="noStrike" baseline="0" dirty="0">
                <a:solidFill>
                  <a:srgbClr val="000000"/>
                </a:solidFill>
                <a:latin typeface="Courier New" panose="02070309020205020404" pitchFamily="49" charset="0"/>
              </a:rPr>
              <a:t>, 0, 0];</a:t>
            </a:r>
          </a:p>
          <a:p>
            <a:r>
              <a:rPr lang="en-US" altLang="zh-CN" sz="1800" b="0" i="0" u="none" strike="noStrike" baseline="0" dirty="0">
                <a:solidFill>
                  <a:srgbClr val="000000"/>
                </a:solidFill>
                <a:latin typeface="Courier New" panose="02070309020205020404" pitchFamily="49" charset="0"/>
              </a:rPr>
              <a:t>y = [0, 0, </a:t>
            </a:r>
            <a:r>
              <a:rPr lang="en-US" altLang="zh-CN" sz="1800" b="0" i="0" u="none" strike="noStrike" baseline="0" dirty="0" err="1">
                <a:solidFill>
                  <a:srgbClr val="000000"/>
                </a:solidFill>
                <a:latin typeface="Courier New" panose="02070309020205020404" pitchFamily="49" charset="0"/>
              </a:rPr>
              <a:t>SN_length</a:t>
            </a:r>
            <a:r>
              <a:rPr lang="en-US" altLang="zh-CN" sz="1800" b="0" i="0" u="none" strike="noStrike" baseline="0" dirty="0">
                <a:solidFill>
                  <a:srgbClr val="000000"/>
                </a:solidFill>
                <a:latin typeface="Courier New" panose="02070309020205020404" pitchFamily="49" charset="0"/>
              </a:rPr>
              <a:t>, </a:t>
            </a:r>
            <a:r>
              <a:rPr lang="en-US" altLang="zh-CN" sz="1800" b="0" i="0" u="none" strike="noStrike" baseline="0" dirty="0" err="1">
                <a:solidFill>
                  <a:srgbClr val="000000"/>
                </a:solidFill>
                <a:latin typeface="Courier New" panose="02070309020205020404" pitchFamily="49" charset="0"/>
              </a:rPr>
              <a:t>SN_length</a:t>
            </a:r>
            <a:r>
              <a:rPr lang="en-US" altLang="zh-CN" sz="1800" b="0" i="0" u="none" strike="noStrike" baseline="0" dirty="0">
                <a:solidFill>
                  <a:srgbClr val="000000"/>
                </a:solidFill>
                <a:latin typeface="Courier New" panose="02070309020205020404" pitchFamily="49" charset="0"/>
              </a:rPr>
              <a:t>, 0];</a:t>
            </a:r>
          </a:p>
          <a:p>
            <a:r>
              <a:rPr lang="zh-CN" altLang="en-US" sz="1800" b="0" i="0" u="none" strike="noStrike" baseline="0" dirty="0">
                <a:solidFill>
                  <a:srgbClr val="000000"/>
                </a:solidFill>
                <a:latin typeface="Courier New" panose="02070309020205020404" pitchFamily="49" charset="0"/>
              </a:rPr>
              <a:t> </a:t>
            </a:r>
          </a:p>
          <a:p>
            <a:r>
              <a:rPr lang="en-US" altLang="zh-CN" sz="1800" b="0" i="0" u="none" strike="noStrike" baseline="0" dirty="0">
                <a:solidFill>
                  <a:srgbClr val="000000"/>
                </a:solidFill>
                <a:latin typeface="Courier New" panose="02070309020205020404" pitchFamily="49" charset="0"/>
              </a:rPr>
              <a:t>plot(x, y, </a:t>
            </a:r>
            <a:r>
              <a:rPr lang="en-US" altLang="zh-CN" sz="1800" b="0" i="0" u="none" strike="noStrike" baseline="0" dirty="0">
                <a:solidFill>
                  <a:srgbClr val="A020F0"/>
                </a:solidFill>
                <a:latin typeface="Courier New" panose="02070309020205020404" pitchFamily="49" charset="0"/>
              </a:rPr>
              <a:t>'black-'</a:t>
            </a:r>
            <a:r>
              <a:rPr lang="en-US" altLang="zh-CN" sz="1800" b="0" i="0" u="none" strike="noStrike" baseline="0" dirty="0">
                <a:solidFill>
                  <a:srgbClr val="000000"/>
                </a:solidFill>
                <a:latin typeface="Courier New" panose="02070309020205020404" pitchFamily="49" charset="0"/>
              </a:rPr>
              <a:t>, </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err="1">
                <a:solidFill>
                  <a:srgbClr val="A020F0"/>
                </a:solidFill>
                <a:latin typeface="Courier New" panose="02070309020205020404" pitchFamily="49" charset="0"/>
              </a:rPr>
              <a:t>LineWidth</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 1.5);</a:t>
            </a:r>
          </a:p>
          <a:p>
            <a:r>
              <a:rPr lang="en-US" altLang="zh-CN" sz="1800" b="0" i="0" u="none" strike="noStrike" baseline="0" dirty="0">
                <a:solidFill>
                  <a:srgbClr val="000000"/>
                </a:solidFill>
                <a:latin typeface="Courier New" panose="02070309020205020404" pitchFamily="49" charset="0"/>
              </a:rPr>
              <a:t>axis </a:t>
            </a:r>
            <a:r>
              <a:rPr lang="en-US" altLang="zh-CN" sz="1800" b="0" i="0" u="none" strike="noStrike" baseline="0" dirty="0">
                <a:solidFill>
                  <a:srgbClr val="A020F0"/>
                </a:solidFill>
                <a:latin typeface="Courier New" panose="02070309020205020404" pitchFamily="49" charset="0"/>
              </a:rPr>
              <a:t>equal</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err="1">
                <a:solidFill>
                  <a:srgbClr val="000000"/>
                </a:solidFill>
                <a:latin typeface="Courier New" panose="02070309020205020404" pitchFamily="49" charset="0"/>
              </a:rPr>
              <a:t>xlabel</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err="1">
                <a:solidFill>
                  <a:srgbClr val="000000"/>
                </a:solidFill>
                <a:latin typeface="Courier New" panose="02070309020205020404" pitchFamily="49" charset="0"/>
              </a:rPr>
              <a:t>ylabel</a:t>
            </a:r>
            <a:r>
              <a:rPr lang="en-US" altLang="zh-CN" sz="1800" b="0" i="0" u="none" strike="noStrike" baseline="0" dirty="0">
                <a:solidFill>
                  <a:srgbClr val="000000"/>
                </a:solidFill>
                <a:latin typeface="Courier New" panose="02070309020205020404" pitchFamily="49" charset="0"/>
              </a:rPr>
              <a:t>(</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title(</a:t>
            </a:r>
            <a:r>
              <a:rPr lang="en-US" altLang="zh-CN" sz="1800" b="0" i="0" u="none" strike="noStrike" baseline="0" dirty="0">
                <a:solidFill>
                  <a:srgbClr val="A020F0"/>
                </a:solidFill>
                <a:latin typeface="Courier New" panose="02070309020205020404" pitchFamily="49" charset="0"/>
              </a:rPr>
              <a:t>'?????'</a:t>
            </a:r>
            <a:r>
              <a:rPr lang="en-US" altLang="zh-CN" sz="1800" b="0" i="0" u="none" strike="noStrike" baseline="0" dirty="0">
                <a:solidFill>
                  <a:srgbClr val="000000"/>
                </a:solidFill>
                <a:latin typeface="Courier New" panose="02070309020205020404" pitchFamily="49" charset="0"/>
              </a:rPr>
              <a:t>);</a:t>
            </a:r>
          </a:p>
          <a:p>
            <a:r>
              <a:rPr lang="en-US" altLang="zh-CN" sz="1800" b="0" i="0" u="none" strike="noStrike" baseline="0" dirty="0">
                <a:solidFill>
                  <a:srgbClr val="000000"/>
                </a:solidFill>
                <a:latin typeface="Courier New" panose="02070309020205020404" pitchFamily="49" charset="0"/>
              </a:rPr>
              <a:t>hold </a:t>
            </a:r>
            <a:r>
              <a:rPr lang="en-US" altLang="zh-CN" sz="1800" b="0" i="0" u="none" strike="noStrike" baseline="0" dirty="0">
                <a:solidFill>
                  <a:srgbClr val="A020F0"/>
                </a:solidFill>
                <a:latin typeface="Courier New" panose="02070309020205020404" pitchFamily="49" charset="0"/>
              </a:rPr>
              <a:t>on</a:t>
            </a:r>
            <a:r>
              <a:rPr lang="en-US" altLang="zh-CN" sz="1800" b="0" i="0" u="none" strike="noStrike" baseline="0" dirty="0">
                <a:solidFill>
                  <a:srgbClr val="000000"/>
                </a:solidFill>
                <a:latin typeface="Courier New" panose="02070309020205020404" pitchFamily="49" charset="0"/>
              </a:rPr>
              <a:t>;</a:t>
            </a:r>
          </a:p>
          <a:p>
            <a:endParaRPr lang="zh-CN" altLang="en-US" dirty="0"/>
          </a:p>
        </p:txBody>
      </p:sp>
      <p:sp>
        <p:nvSpPr>
          <p:cNvPr id="4" name="灯片编号占位符 3"/>
          <p:cNvSpPr>
            <a:spLocks noGrp="1"/>
          </p:cNvSpPr>
          <p:nvPr>
            <p:ph type="sldNum" sz="quarter" idx="5"/>
          </p:nvPr>
        </p:nvSpPr>
        <p:spPr/>
        <p:txBody>
          <a:bodyPr/>
          <a:lstStyle/>
          <a:p>
            <a:fld id="{2395953D-04A8-4366-822A-0E9FE8579FA6}" type="slidenum">
              <a:rPr lang="zh-CN" altLang="en-US" smtClean="0"/>
              <a:t>14</a:t>
            </a:fld>
            <a:endParaRPr lang="zh-CN" altLang="en-US"/>
          </a:p>
        </p:txBody>
      </p:sp>
    </p:spTree>
    <p:extLst>
      <p:ext uri="{BB962C8B-B14F-4D97-AF65-F5344CB8AC3E}">
        <p14:creationId xmlns:p14="http://schemas.microsoft.com/office/powerpoint/2010/main" val="1756287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看文稿</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16</a:t>
            </a:fld>
            <a:endParaRPr lang="zh-CN" altLang="en-US"/>
          </a:p>
        </p:txBody>
      </p:sp>
    </p:spTree>
    <p:extLst>
      <p:ext uri="{BB962C8B-B14F-4D97-AF65-F5344CB8AC3E}">
        <p14:creationId xmlns:p14="http://schemas.microsoft.com/office/powerpoint/2010/main" val="429064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看文稿</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17</a:t>
            </a:fld>
            <a:endParaRPr lang="zh-CN" altLang="en-US"/>
          </a:p>
        </p:txBody>
      </p:sp>
    </p:spTree>
    <p:extLst>
      <p:ext uri="{BB962C8B-B14F-4D97-AF65-F5344CB8AC3E}">
        <p14:creationId xmlns:p14="http://schemas.microsoft.com/office/powerpoint/2010/main" val="2564420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看文稿</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18</a:t>
            </a:fld>
            <a:endParaRPr lang="zh-CN" altLang="en-US"/>
          </a:p>
        </p:txBody>
      </p:sp>
    </p:spTree>
    <p:extLst>
      <p:ext uri="{BB962C8B-B14F-4D97-AF65-F5344CB8AC3E}">
        <p14:creationId xmlns:p14="http://schemas.microsoft.com/office/powerpoint/2010/main" val="2135670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看文稿</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19</a:t>
            </a:fld>
            <a:endParaRPr lang="zh-CN" altLang="en-US"/>
          </a:p>
        </p:txBody>
      </p:sp>
    </p:spTree>
    <p:extLst>
      <p:ext uri="{BB962C8B-B14F-4D97-AF65-F5344CB8AC3E}">
        <p14:creationId xmlns:p14="http://schemas.microsoft.com/office/powerpoint/2010/main" val="375642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看文稿</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20</a:t>
            </a:fld>
            <a:endParaRPr lang="zh-CN" altLang="en-US"/>
          </a:p>
        </p:txBody>
      </p:sp>
    </p:spTree>
    <p:extLst>
      <p:ext uri="{BB962C8B-B14F-4D97-AF65-F5344CB8AC3E}">
        <p14:creationId xmlns:p14="http://schemas.microsoft.com/office/powerpoint/2010/main" val="3165322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本次展示分为这</a:t>
            </a:r>
            <a:r>
              <a:rPr lang="en-US" altLang="zh-CN" dirty="0"/>
              <a:t>4</a:t>
            </a:r>
            <a:r>
              <a:rPr lang="zh-CN" altLang="en-US" dirty="0"/>
              <a:t>个板块</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2</a:t>
            </a:fld>
            <a:endParaRPr lang="zh-CN" altLang="en-US"/>
          </a:p>
        </p:txBody>
      </p:sp>
    </p:spTree>
    <p:extLst>
      <p:ext uri="{BB962C8B-B14F-4D97-AF65-F5344CB8AC3E}">
        <p14:creationId xmlns:p14="http://schemas.microsoft.com/office/powerpoint/2010/main" val="399485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ABC</a:t>
            </a:r>
            <a:r>
              <a:rPr lang="zh-CN" altLang="en-US" dirty="0"/>
              <a:t>三个选题中，经过这两项的评估，我们排除了所需物理知识较多的</a:t>
            </a:r>
            <a:r>
              <a:rPr lang="en-US" altLang="zh-CN" dirty="0"/>
              <a:t>A</a:t>
            </a:r>
            <a:r>
              <a:rPr lang="zh-CN" altLang="en-US" dirty="0"/>
              <a:t>和数据量极大的</a:t>
            </a:r>
            <a:r>
              <a:rPr lang="en-US" altLang="zh-CN" dirty="0"/>
              <a:t>C</a:t>
            </a:r>
            <a:r>
              <a:rPr lang="zh-CN" altLang="en-US" dirty="0"/>
              <a:t>，选择了需要一定建模水平和一定算法实现能力的</a:t>
            </a:r>
            <a:r>
              <a:rPr lang="en-US" altLang="zh-CN" dirty="0"/>
              <a:t>B</a:t>
            </a:r>
            <a:r>
              <a:rPr lang="zh-CN" altLang="en-US" dirty="0"/>
              <a:t>。其问题背景和实际意义如图所示，我们主要考察路径规划对于测量的影响，这是个最优化问题。</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3</a:t>
            </a:fld>
            <a:endParaRPr lang="zh-CN" altLang="en-US"/>
          </a:p>
        </p:txBody>
      </p:sp>
    </p:spTree>
    <p:extLst>
      <p:ext uri="{BB962C8B-B14F-4D97-AF65-F5344CB8AC3E}">
        <p14:creationId xmlns:p14="http://schemas.microsoft.com/office/powerpoint/2010/main" val="3736340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四问关系如图所示，其中我 所负责的工作是所有问题的可视化呈现，包括题目可视化和解答可视化，同时我还重写了模拟退火部分的</a:t>
            </a:r>
            <a:r>
              <a:rPr lang="en-US" altLang="zh-CN" dirty="0"/>
              <a:t>python</a:t>
            </a:r>
            <a:r>
              <a:rPr lang="zh-CN" altLang="en-US" dirty="0"/>
              <a:t>代码并使用</a:t>
            </a:r>
            <a:r>
              <a:rPr lang="en-US" altLang="zh-CN" dirty="0" err="1"/>
              <a:t>matlab</a:t>
            </a:r>
            <a:r>
              <a:rPr lang="zh-CN" altLang="en-US" dirty="0"/>
              <a:t>进行验证。</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4</a:t>
            </a:fld>
            <a:endParaRPr lang="zh-CN" altLang="en-US"/>
          </a:p>
        </p:txBody>
      </p:sp>
    </p:spTree>
    <p:extLst>
      <p:ext uri="{BB962C8B-B14F-4D97-AF65-F5344CB8AC3E}">
        <p14:creationId xmlns:p14="http://schemas.microsoft.com/office/powerpoint/2010/main" val="1973039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经过对相关文献的查阅，我们的建模有了明确的前提，这些是后面会碰到的符号，大家可以浏览一下</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6</a:t>
            </a:fld>
            <a:endParaRPr lang="zh-CN" altLang="en-US"/>
          </a:p>
        </p:txBody>
      </p:sp>
    </p:spTree>
    <p:extLst>
      <p:ext uri="{BB962C8B-B14F-4D97-AF65-F5344CB8AC3E}">
        <p14:creationId xmlns:p14="http://schemas.microsoft.com/office/powerpoint/2010/main" val="425627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首先是海水深度 </a:t>
            </a:r>
            <a:r>
              <a:rPr lang="en-US" altLang="zh-CN" dirty="0"/>
              <a:t>D </a:t>
            </a:r>
            <a:r>
              <a:rPr lang="zh-CN" altLang="en-US" dirty="0"/>
              <a:t>与移动距离 </a:t>
            </a:r>
            <a:r>
              <a:rPr lang="en-US" altLang="zh-CN" dirty="0"/>
              <a:t>x</a:t>
            </a:r>
            <a:r>
              <a:rPr lang="zh-CN" altLang="en-US" dirty="0"/>
              <a:t>的关系。覆盖宽度的计算和重叠率的计算，依据题目条件可直接推出。</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8</a:t>
            </a:fld>
            <a:endParaRPr lang="zh-CN" altLang="en-US"/>
          </a:p>
        </p:txBody>
      </p:sp>
    </p:spTree>
    <p:extLst>
      <p:ext uri="{BB962C8B-B14F-4D97-AF65-F5344CB8AC3E}">
        <p14:creationId xmlns:p14="http://schemas.microsoft.com/office/powerpoint/2010/main" val="1597644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本题比较无趣，直接推公式即可，要注意</a:t>
            </a:r>
            <a:r>
              <a:rPr lang="en-US" altLang="zh-CN" dirty="0"/>
              <a:t>MATLAB</a:t>
            </a:r>
            <a:r>
              <a:rPr lang="zh-CN" altLang="en-US" dirty="0"/>
              <a:t>中实现这一步骤所需的函数</a:t>
            </a:r>
            <a:r>
              <a:rPr lang="en-US" altLang="zh-CN" dirty="0"/>
              <a:t>(</a:t>
            </a:r>
            <a:r>
              <a:rPr lang="zh-CN" altLang="en-US"/>
              <a:t>算子的替换</a:t>
            </a:r>
            <a:r>
              <a:rPr lang="en-US" altLang="zh-CN"/>
              <a:t>)</a:t>
            </a:r>
            <a:endParaRPr lang="zh-CN" altLang="en-US" dirty="0"/>
          </a:p>
        </p:txBody>
      </p:sp>
      <p:sp>
        <p:nvSpPr>
          <p:cNvPr id="4" name="灯片编号占位符 3"/>
          <p:cNvSpPr>
            <a:spLocks noGrp="1"/>
          </p:cNvSpPr>
          <p:nvPr>
            <p:ph type="sldNum" sz="quarter" idx="5"/>
          </p:nvPr>
        </p:nvSpPr>
        <p:spPr/>
        <p:txBody>
          <a:bodyPr/>
          <a:lstStyle/>
          <a:p>
            <a:fld id="{2395953D-04A8-4366-822A-0E9FE8579FA6}" type="slidenum">
              <a:rPr lang="zh-CN" altLang="en-US" smtClean="0"/>
              <a:t>10</a:t>
            </a:fld>
            <a:endParaRPr lang="zh-CN" altLang="en-US"/>
          </a:p>
        </p:txBody>
      </p:sp>
    </p:spTree>
    <p:extLst>
      <p:ext uri="{BB962C8B-B14F-4D97-AF65-F5344CB8AC3E}">
        <p14:creationId xmlns:p14="http://schemas.microsoft.com/office/powerpoint/2010/main" val="2992991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剖面图</a:t>
            </a:r>
            <a:r>
              <a:rPr lang="en-US" altLang="zh-CN" dirty="0"/>
              <a:t>+</a:t>
            </a:r>
            <a:r>
              <a:rPr lang="zh-CN" altLang="en-US" dirty="0"/>
              <a:t>热力图。不失一般性，</a:t>
            </a:r>
            <a:r>
              <a:rPr lang="en-US" altLang="zh-CN" dirty="0"/>
              <a:t>SA</a:t>
            </a:r>
            <a:r>
              <a:rPr lang="zh-CN" altLang="en-US" dirty="0"/>
              <a:t>是基于爬山模型的贪心算法，其中，初始</a:t>
            </a:r>
            <a:r>
              <a:rPr lang="en-US" altLang="zh-CN" dirty="0"/>
              <a:t>T</a:t>
            </a:r>
            <a:r>
              <a:rPr lang="zh-CN" altLang="en-US" dirty="0"/>
              <a:t>一般给定一个较高值从而平衡局部最优搜索和全局最优搜索。</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12</a:t>
            </a:fld>
            <a:endParaRPr lang="zh-CN" altLang="en-US"/>
          </a:p>
        </p:txBody>
      </p:sp>
    </p:spTree>
    <p:extLst>
      <p:ext uri="{BB962C8B-B14F-4D97-AF65-F5344CB8AC3E}">
        <p14:creationId xmlns:p14="http://schemas.microsoft.com/office/powerpoint/2010/main" val="919304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剖面图</a:t>
            </a:r>
            <a:r>
              <a:rPr lang="en-US" altLang="zh-CN" dirty="0"/>
              <a:t>+</a:t>
            </a:r>
            <a:r>
              <a:rPr lang="zh-CN" altLang="en-US" dirty="0"/>
              <a:t>热力图。</a:t>
            </a:r>
          </a:p>
        </p:txBody>
      </p:sp>
      <p:sp>
        <p:nvSpPr>
          <p:cNvPr id="4" name="灯片编号占位符 3"/>
          <p:cNvSpPr>
            <a:spLocks noGrp="1"/>
          </p:cNvSpPr>
          <p:nvPr>
            <p:ph type="sldNum" sz="quarter" idx="5"/>
          </p:nvPr>
        </p:nvSpPr>
        <p:spPr/>
        <p:txBody>
          <a:bodyPr/>
          <a:lstStyle/>
          <a:p>
            <a:fld id="{2395953D-04A8-4366-822A-0E9FE8579FA6}" type="slidenum">
              <a:rPr lang="zh-CN" altLang="en-US" smtClean="0"/>
              <a:t>13</a:t>
            </a:fld>
            <a:endParaRPr lang="zh-CN" altLang="en-US"/>
          </a:p>
        </p:txBody>
      </p:sp>
    </p:spTree>
    <p:extLst>
      <p:ext uri="{BB962C8B-B14F-4D97-AF65-F5344CB8AC3E}">
        <p14:creationId xmlns:p14="http://schemas.microsoft.com/office/powerpoint/2010/main" val="215214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0" i="0">
                <a:solidFill>
                  <a:srgbClr val="094676"/>
                </a:solidFill>
                <a:latin typeface="SimSun"/>
                <a:cs typeface="SimSu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0" i="0">
                <a:solidFill>
                  <a:srgbClr val="094676"/>
                </a:solidFill>
                <a:latin typeface="Microsoft YaHei"/>
                <a:cs typeface="Microsoft YaHe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094676"/>
                </a:solidFill>
                <a:latin typeface="SimSun"/>
                <a:cs typeface="SimSun"/>
              </a:defRPr>
            </a:lvl1pPr>
          </a:lstStyle>
          <a:p>
            <a:endParaRPr/>
          </a:p>
        </p:txBody>
      </p:sp>
      <p:sp>
        <p:nvSpPr>
          <p:cNvPr id="3" name="Holder 3"/>
          <p:cNvSpPr>
            <a:spLocks noGrp="1"/>
          </p:cNvSpPr>
          <p:nvPr>
            <p:ph type="body" idx="1"/>
          </p:nvPr>
        </p:nvSpPr>
        <p:spPr/>
        <p:txBody>
          <a:bodyPr lIns="0" tIns="0" rIns="0" bIns="0"/>
          <a:lstStyle>
            <a:lvl1pPr>
              <a:defRPr sz="1800" b="0" i="0">
                <a:solidFill>
                  <a:srgbClr val="094676"/>
                </a:solidFill>
                <a:latin typeface="Microsoft YaHei"/>
                <a:cs typeface="Microsoft YaHe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094676"/>
                </a:solidFill>
                <a:latin typeface="SimSun"/>
                <a:cs typeface="SimSu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094676"/>
                </a:solidFill>
                <a:latin typeface="SimSun"/>
                <a:cs typeface="SimSu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1999" cy="6857996"/>
          </a:xfrm>
          <a:prstGeom prst="rect">
            <a:avLst/>
          </a:prstGeom>
        </p:spPr>
      </p:pic>
      <p:sp>
        <p:nvSpPr>
          <p:cNvPr id="17" name="bg object 17"/>
          <p:cNvSpPr/>
          <p:nvPr/>
        </p:nvSpPr>
        <p:spPr>
          <a:xfrm>
            <a:off x="0" y="0"/>
            <a:ext cx="2952115" cy="762000"/>
          </a:xfrm>
          <a:custGeom>
            <a:avLst/>
            <a:gdLst/>
            <a:ahLst/>
            <a:cxnLst/>
            <a:rect l="l" t="t" r="r" b="b"/>
            <a:pathLst>
              <a:path w="2952115" h="762000">
                <a:moveTo>
                  <a:pt x="2951988" y="0"/>
                </a:moveTo>
                <a:lnTo>
                  <a:pt x="493776" y="0"/>
                </a:lnTo>
                <a:lnTo>
                  <a:pt x="347472" y="0"/>
                </a:lnTo>
                <a:lnTo>
                  <a:pt x="0" y="0"/>
                </a:lnTo>
                <a:lnTo>
                  <a:pt x="0" y="762000"/>
                </a:lnTo>
                <a:lnTo>
                  <a:pt x="164706" y="762000"/>
                </a:lnTo>
                <a:lnTo>
                  <a:pt x="413473" y="185928"/>
                </a:lnTo>
                <a:lnTo>
                  <a:pt x="2860548" y="185928"/>
                </a:lnTo>
                <a:lnTo>
                  <a:pt x="2951988" y="0"/>
                </a:lnTo>
                <a:close/>
              </a:path>
            </a:pathLst>
          </a:custGeom>
          <a:solidFill>
            <a:srgbClr val="034581"/>
          </a:solidFill>
        </p:spPr>
        <p:txBody>
          <a:bodyPr wrap="square" lIns="0" tIns="0" rIns="0" bIns="0" rtlCol="0"/>
          <a:lstStyle/>
          <a:p>
            <a:endParaRPr/>
          </a:p>
        </p:txBody>
      </p:sp>
      <p:pic>
        <p:nvPicPr>
          <p:cNvPr id="18" name="bg object 18"/>
          <p:cNvPicPr/>
          <p:nvPr/>
        </p:nvPicPr>
        <p:blipFill>
          <a:blip r:embed="rId8" cstate="print"/>
          <a:stretch>
            <a:fillRect/>
          </a:stretch>
        </p:blipFill>
        <p:spPr>
          <a:xfrm>
            <a:off x="0" y="89915"/>
            <a:ext cx="800100" cy="652271"/>
          </a:xfrm>
          <a:prstGeom prst="rect">
            <a:avLst/>
          </a:prstGeom>
        </p:spPr>
      </p:pic>
      <p:pic>
        <p:nvPicPr>
          <p:cNvPr id="19" name="bg object 19"/>
          <p:cNvPicPr/>
          <p:nvPr/>
        </p:nvPicPr>
        <p:blipFill>
          <a:blip r:embed="rId9" cstate="print"/>
          <a:stretch>
            <a:fillRect/>
          </a:stretch>
        </p:blipFill>
        <p:spPr>
          <a:xfrm>
            <a:off x="563880" y="214884"/>
            <a:ext cx="1095756" cy="1094232"/>
          </a:xfrm>
          <a:prstGeom prst="rect">
            <a:avLst/>
          </a:prstGeom>
        </p:spPr>
      </p:pic>
      <p:sp>
        <p:nvSpPr>
          <p:cNvPr id="20" name="bg object 20"/>
          <p:cNvSpPr/>
          <p:nvPr/>
        </p:nvSpPr>
        <p:spPr>
          <a:xfrm>
            <a:off x="742187" y="6644639"/>
            <a:ext cx="11450320" cy="0"/>
          </a:xfrm>
          <a:custGeom>
            <a:avLst/>
            <a:gdLst/>
            <a:ahLst/>
            <a:cxnLst/>
            <a:rect l="l" t="t" r="r" b="b"/>
            <a:pathLst>
              <a:path w="11450320">
                <a:moveTo>
                  <a:pt x="0" y="0"/>
                </a:moveTo>
                <a:lnTo>
                  <a:pt x="11450066" y="0"/>
                </a:lnTo>
              </a:path>
            </a:pathLst>
          </a:custGeom>
          <a:ln w="12700">
            <a:solidFill>
              <a:srgbClr val="8EB3D2"/>
            </a:solidFill>
          </a:ln>
        </p:spPr>
        <p:txBody>
          <a:bodyPr wrap="square" lIns="0" tIns="0" rIns="0" bIns="0" rtlCol="0"/>
          <a:lstStyle/>
          <a:p>
            <a:endParaRPr/>
          </a:p>
        </p:txBody>
      </p:sp>
      <p:pic>
        <p:nvPicPr>
          <p:cNvPr id="21" name="bg object 21"/>
          <p:cNvPicPr/>
          <p:nvPr/>
        </p:nvPicPr>
        <p:blipFill>
          <a:blip r:embed="rId10" cstate="print"/>
          <a:stretch>
            <a:fillRect/>
          </a:stretch>
        </p:blipFill>
        <p:spPr>
          <a:xfrm>
            <a:off x="11695176" y="6478523"/>
            <a:ext cx="466344" cy="120396"/>
          </a:xfrm>
          <a:prstGeom prst="rect">
            <a:avLst/>
          </a:prstGeom>
        </p:spPr>
      </p:pic>
      <p:sp>
        <p:nvSpPr>
          <p:cNvPr id="2" name="Holder 2"/>
          <p:cNvSpPr>
            <a:spLocks noGrp="1"/>
          </p:cNvSpPr>
          <p:nvPr>
            <p:ph type="title"/>
          </p:nvPr>
        </p:nvSpPr>
        <p:spPr>
          <a:xfrm>
            <a:off x="1595374" y="466470"/>
            <a:ext cx="2263140" cy="696594"/>
          </a:xfrm>
          <a:prstGeom prst="rect">
            <a:avLst/>
          </a:prstGeom>
        </p:spPr>
        <p:txBody>
          <a:bodyPr wrap="square" lIns="0" tIns="0" rIns="0" bIns="0">
            <a:spAutoFit/>
          </a:bodyPr>
          <a:lstStyle>
            <a:lvl1pPr>
              <a:defRPr sz="4400" b="0" i="0">
                <a:solidFill>
                  <a:srgbClr val="094676"/>
                </a:solidFill>
                <a:latin typeface="SimSun"/>
                <a:cs typeface="SimSun"/>
              </a:defRPr>
            </a:lvl1pPr>
          </a:lstStyle>
          <a:p>
            <a:endParaRPr/>
          </a:p>
        </p:txBody>
      </p:sp>
      <p:sp>
        <p:nvSpPr>
          <p:cNvPr id="3" name="Holder 3"/>
          <p:cNvSpPr>
            <a:spLocks noGrp="1"/>
          </p:cNvSpPr>
          <p:nvPr>
            <p:ph type="body" idx="1"/>
          </p:nvPr>
        </p:nvSpPr>
        <p:spPr>
          <a:xfrm>
            <a:off x="1542669" y="1285908"/>
            <a:ext cx="7112000" cy="4547235"/>
          </a:xfrm>
          <a:prstGeom prst="rect">
            <a:avLst/>
          </a:prstGeom>
        </p:spPr>
        <p:txBody>
          <a:bodyPr wrap="square" lIns="0" tIns="0" rIns="0" bIns="0">
            <a:spAutoFit/>
          </a:bodyPr>
          <a:lstStyle>
            <a:lvl1pPr>
              <a:defRPr sz="1800" b="0" i="0">
                <a:solidFill>
                  <a:srgbClr val="094676"/>
                </a:solidFill>
                <a:latin typeface="Microsoft YaHei"/>
                <a:cs typeface="Microsoft YaHe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10/16/2023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9.png"/><Relationship Id="rId12"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2.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9.png"/><Relationship Id="rId4" Type="http://schemas.openxmlformats.org/officeDocument/2006/relationships/image" Target="../media/image45.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3.png"/><Relationship Id="rId7" Type="http://schemas.openxmlformats.org/officeDocument/2006/relationships/slide" Target="slide2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0.png"/><Relationship Id="rId4" Type="http://schemas.openxmlformats.org/officeDocument/2006/relationships/slide" Target="slide19.xml"/><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slide" Target="slide12.xml"/><Relationship Id="rId1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slide" Target="slide8.xml"/><Relationship Id="rId12" Type="http://schemas.openxmlformats.org/officeDocument/2006/relationships/image" Target="../media/image17.png"/><Relationship Id="rId17" Type="http://schemas.openxmlformats.org/officeDocument/2006/relationships/image" Target="../media/image170.png"/><Relationship Id="rId2" Type="http://schemas.openxmlformats.org/officeDocument/2006/relationships/notesSlide" Target="../notesSlides/notesSlide4.xml"/><Relationship Id="rId16"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50.png"/><Relationship Id="rId5" Type="http://schemas.openxmlformats.org/officeDocument/2006/relationships/image" Target="../media/image130.png"/><Relationship Id="rId15" Type="http://schemas.openxmlformats.org/officeDocument/2006/relationships/image" Target="../media/image18.png"/><Relationship Id="rId10" Type="http://schemas.openxmlformats.org/officeDocument/2006/relationships/slide" Target="slide10.xml"/><Relationship Id="rId4" Type="http://schemas.openxmlformats.org/officeDocument/2006/relationships/slide" Target="slide5.xml"/><Relationship Id="rId9" Type="http://schemas.openxmlformats.org/officeDocument/2006/relationships/image" Target="../media/image16.png"/><Relationship Id="rId14" Type="http://schemas.openxmlformats.org/officeDocument/2006/relationships/image" Target="../media/image16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0.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005" y="0"/>
            <a:ext cx="12192000" cy="6857996"/>
          </a:xfrm>
          <a:prstGeom prst="rect">
            <a:avLst/>
          </a:prstGeom>
        </p:spPr>
      </p:pic>
      <p:pic>
        <p:nvPicPr>
          <p:cNvPr id="3" name="object 3"/>
          <p:cNvPicPr/>
          <p:nvPr/>
        </p:nvPicPr>
        <p:blipFill>
          <a:blip r:embed="rId4" cstate="print"/>
          <a:stretch>
            <a:fillRect/>
          </a:stretch>
        </p:blipFill>
        <p:spPr>
          <a:xfrm>
            <a:off x="0" y="3208020"/>
            <a:ext cx="12192000" cy="1516379"/>
          </a:xfrm>
          <a:prstGeom prst="rect">
            <a:avLst/>
          </a:prstGeom>
        </p:spPr>
      </p:pic>
      <p:sp>
        <p:nvSpPr>
          <p:cNvPr id="4" name="object 4"/>
          <p:cNvSpPr txBox="1"/>
          <p:nvPr/>
        </p:nvSpPr>
        <p:spPr>
          <a:xfrm>
            <a:off x="3352800" y="3120797"/>
            <a:ext cx="8610600" cy="1490152"/>
          </a:xfrm>
          <a:prstGeom prst="rect">
            <a:avLst/>
          </a:prstGeom>
        </p:spPr>
        <p:txBody>
          <a:bodyPr vert="horz" wrap="square" lIns="0" tIns="12700" rIns="0" bIns="0" rtlCol="0">
            <a:spAutoFit/>
          </a:bodyPr>
          <a:lstStyle/>
          <a:p>
            <a:pPr marL="12700">
              <a:lnSpc>
                <a:spcPct val="100000"/>
              </a:lnSpc>
              <a:spcBef>
                <a:spcPts val="100"/>
              </a:spcBef>
            </a:pPr>
            <a:r>
              <a:rPr lang="zh-CN" altLang="en-US" sz="4800" b="1" spc="-15" dirty="0">
                <a:solidFill>
                  <a:srgbClr val="FFC000"/>
                </a:solidFill>
                <a:latin typeface="仿宋" panose="02010609060101010101" pitchFamily="49" charset="-122"/>
                <a:ea typeface="仿宋" panose="02010609060101010101" pitchFamily="49" charset="-122"/>
              </a:rPr>
              <a:t>基于模拟退火与差分进化的多波束测线规划的优化策略</a:t>
            </a:r>
            <a:endParaRPr sz="4800" b="1" dirty="0">
              <a:latin typeface="仿宋" panose="02010609060101010101" pitchFamily="49" charset="-122"/>
              <a:ea typeface="仿宋" panose="02010609060101010101" pitchFamily="49" charset="-122"/>
              <a:cs typeface="SimSun"/>
            </a:endParaRPr>
          </a:p>
        </p:txBody>
      </p:sp>
      <p:sp>
        <p:nvSpPr>
          <p:cNvPr id="5" name="object 5"/>
          <p:cNvSpPr txBox="1"/>
          <p:nvPr/>
        </p:nvSpPr>
        <p:spPr>
          <a:xfrm>
            <a:off x="3605529" y="5598058"/>
            <a:ext cx="2185671" cy="382156"/>
          </a:xfrm>
          <a:prstGeom prst="rect">
            <a:avLst/>
          </a:prstGeom>
        </p:spPr>
        <p:txBody>
          <a:bodyPr vert="horz" wrap="square" lIns="0" tIns="12700" rIns="0" bIns="0" rtlCol="0">
            <a:spAutoFit/>
          </a:bodyPr>
          <a:lstStyle/>
          <a:p>
            <a:pPr marL="12700">
              <a:lnSpc>
                <a:spcPct val="100000"/>
              </a:lnSpc>
              <a:spcBef>
                <a:spcPts val="100"/>
              </a:spcBef>
            </a:pPr>
            <a:r>
              <a:rPr lang="zh-CN" altLang="en-US" sz="2400" spc="-10" dirty="0">
                <a:solidFill>
                  <a:srgbClr val="FFFFFF"/>
                </a:solidFill>
                <a:latin typeface="Microsoft YaHei"/>
                <a:cs typeface="Microsoft YaHei"/>
              </a:rPr>
              <a:t>汇报人</a:t>
            </a:r>
            <a:r>
              <a:rPr sz="2400" spc="-10" dirty="0">
                <a:solidFill>
                  <a:srgbClr val="FFFFFF"/>
                </a:solidFill>
                <a:latin typeface="Microsoft YaHei"/>
                <a:cs typeface="Microsoft YaHei"/>
              </a:rPr>
              <a:t>：</a:t>
            </a:r>
            <a:r>
              <a:rPr lang="zh-CN" altLang="en-US" sz="2400" spc="-10" dirty="0">
                <a:solidFill>
                  <a:srgbClr val="FFFFFF"/>
                </a:solidFill>
                <a:latin typeface="Microsoft YaHei"/>
                <a:cs typeface="Microsoft YaHei"/>
              </a:rPr>
              <a:t>邢锦文</a:t>
            </a:r>
            <a:endParaRPr lang="en-US" altLang="zh-CN" sz="2400" spc="-10" dirty="0">
              <a:solidFill>
                <a:srgbClr val="FFFFFF"/>
              </a:solidFill>
              <a:latin typeface="Microsoft YaHei"/>
              <a:cs typeface="Microsoft YaHei"/>
            </a:endParaRPr>
          </a:p>
        </p:txBody>
      </p:sp>
      <p:sp>
        <p:nvSpPr>
          <p:cNvPr id="6" name="object 6"/>
          <p:cNvSpPr txBox="1"/>
          <p:nvPr/>
        </p:nvSpPr>
        <p:spPr>
          <a:xfrm>
            <a:off x="6891655" y="5598058"/>
            <a:ext cx="2463800" cy="382156"/>
          </a:xfrm>
          <a:prstGeom prst="rect">
            <a:avLst/>
          </a:prstGeom>
        </p:spPr>
        <p:txBody>
          <a:bodyPr vert="horz" wrap="square" lIns="0" tIns="12700" rIns="0" bIns="0" rtlCol="0">
            <a:spAutoFit/>
          </a:bodyPr>
          <a:lstStyle/>
          <a:p>
            <a:pPr marL="12700">
              <a:lnSpc>
                <a:spcPct val="100000"/>
              </a:lnSpc>
              <a:spcBef>
                <a:spcPts val="100"/>
              </a:spcBef>
            </a:pPr>
            <a:r>
              <a:rPr sz="2400" spc="-10" dirty="0" err="1">
                <a:solidFill>
                  <a:srgbClr val="FFFFFF"/>
                </a:solidFill>
                <a:latin typeface="Microsoft YaHei"/>
                <a:cs typeface="Microsoft YaHei"/>
              </a:rPr>
              <a:t>东北大学信息学院</a:t>
            </a:r>
            <a:endParaRPr sz="2400" dirty="0">
              <a:latin typeface="Microsoft YaHei"/>
              <a:cs typeface="Microsoft YaHei"/>
            </a:endParaRPr>
          </a:p>
        </p:txBody>
      </p:sp>
      <p:sp>
        <p:nvSpPr>
          <p:cNvPr id="7" name="object 7"/>
          <p:cNvSpPr/>
          <p:nvPr/>
        </p:nvSpPr>
        <p:spPr>
          <a:xfrm>
            <a:off x="6889242" y="2170938"/>
            <a:ext cx="5302885" cy="76200"/>
          </a:xfrm>
          <a:custGeom>
            <a:avLst/>
            <a:gdLst/>
            <a:ahLst/>
            <a:cxnLst/>
            <a:rect l="l" t="t" r="r" b="b"/>
            <a:pathLst>
              <a:path w="5302884" h="76200">
                <a:moveTo>
                  <a:pt x="76200" y="0"/>
                </a:moveTo>
                <a:lnTo>
                  <a:pt x="0" y="38100"/>
                </a:lnTo>
                <a:lnTo>
                  <a:pt x="76200" y="76200"/>
                </a:lnTo>
                <a:lnTo>
                  <a:pt x="76200" y="47625"/>
                </a:lnTo>
                <a:lnTo>
                  <a:pt x="63500" y="47625"/>
                </a:lnTo>
                <a:lnTo>
                  <a:pt x="63500" y="28575"/>
                </a:lnTo>
                <a:lnTo>
                  <a:pt x="76200" y="28575"/>
                </a:lnTo>
                <a:lnTo>
                  <a:pt x="76200" y="0"/>
                </a:lnTo>
                <a:close/>
              </a:path>
              <a:path w="5302884" h="76200">
                <a:moveTo>
                  <a:pt x="76200" y="28575"/>
                </a:moveTo>
                <a:lnTo>
                  <a:pt x="63500" y="28575"/>
                </a:lnTo>
                <a:lnTo>
                  <a:pt x="63500" y="47625"/>
                </a:lnTo>
                <a:lnTo>
                  <a:pt x="76200" y="47625"/>
                </a:lnTo>
                <a:lnTo>
                  <a:pt x="76200" y="28575"/>
                </a:lnTo>
                <a:close/>
              </a:path>
              <a:path w="5302884" h="76200">
                <a:moveTo>
                  <a:pt x="5302758" y="28575"/>
                </a:moveTo>
                <a:lnTo>
                  <a:pt x="76200" y="28575"/>
                </a:lnTo>
                <a:lnTo>
                  <a:pt x="76200" y="47625"/>
                </a:lnTo>
                <a:lnTo>
                  <a:pt x="5302758" y="47625"/>
                </a:lnTo>
                <a:lnTo>
                  <a:pt x="5302758" y="28575"/>
                </a:lnTo>
                <a:close/>
              </a:path>
            </a:pathLst>
          </a:custGeom>
          <a:solidFill>
            <a:srgbClr val="FFC000"/>
          </a:solidFill>
        </p:spPr>
        <p:txBody>
          <a:bodyPr wrap="square" lIns="0" tIns="0" rIns="0" bIns="0" rtlCol="0"/>
          <a:lstStyle/>
          <a:p>
            <a:endParaRPr/>
          </a:p>
        </p:txBody>
      </p:sp>
      <p:sp>
        <p:nvSpPr>
          <p:cNvPr id="10" name="object 10"/>
          <p:cNvSpPr/>
          <p:nvPr/>
        </p:nvSpPr>
        <p:spPr>
          <a:xfrm>
            <a:off x="40386" y="1159002"/>
            <a:ext cx="5878830" cy="76200"/>
          </a:xfrm>
          <a:custGeom>
            <a:avLst/>
            <a:gdLst/>
            <a:ahLst/>
            <a:cxnLst/>
            <a:rect l="l" t="t" r="r" b="b"/>
            <a:pathLst>
              <a:path w="5878830" h="76200">
                <a:moveTo>
                  <a:pt x="5802122" y="0"/>
                </a:moveTo>
                <a:lnTo>
                  <a:pt x="5802122" y="76200"/>
                </a:lnTo>
                <a:lnTo>
                  <a:pt x="5859272" y="47625"/>
                </a:lnTo>
                <a:lnTo>
                  <a:pt x="5814822" y="47625"/>
                </a:lnTo>
                <a:lnTo>
                  <a:pt x="5814822" y="28575"/>
                </a:lnTo>
                <a:lnTo>
                  <a:pt x="5859272" y="28575"/>
                </a:lnTo>
                <a:lnTo>
                  <a:pt x="5802122" y="0"/>
                </a:lnTo>
                <a:close/>
              </a:path>
              <a:path w="5878830" h="76200">
                <a:moveTo>
                  <a:pt x="5802122" y="28575"/>
                </a:moveTo>
                <a:lnTo>
                  <a:pt x="0" y="28575"/>
                </a:lnTo>
                <a:lnTo>
                  <a:pt x="0" y="47625"/>
                </a:lnTo>
                <a:lnTo>
                  <a:pt x="5802122" y="47625"/>
                </a:lnTo>
                <a:lnTo>
                  <a:pt x="5802122" y="28575"/>
                </a:lnTo>
                <a:close/>
              </a:path>
              <a:path w="5878830" h="76200">
                <a:moveTo>
                  <a:pt x="5859272" y="28575"/>
                </a:moveTo>
                <a:lnTo>
                  <a:pt x="5814822" y="28575"/>
                </a:lnTo>
                <a:lnTo>
                  <a:pt x="5814822" y="47625"/>
                </a:lnTo>
                <a:lnTo>
                  <a:pt x="5859272" y="47625"/>
                </a:lnTo>
                <a:lnTo>
                  <a:pt x="5878322" y="38100"/>
                </a:lnTo>
                <a:lnTo>
                  <a:pt x="5859272" y="28575"/>
                </a:lnTo>
                <a:close/>
              </a:path>
            </a:pathLst>
          </a:custGeom>
          <a:solidFill>
            <a:srgbClr val="FFC000"/>
          </a:solidFill>
        </p:spPr>
        <p:txBody>
          <a:bodyPr wrap="square" lIns="0" tIns="0" rIns="0" bIns="0" rtlCol="0"/>
          <a:lstStyle/>
          <a:p>
            <a:endParaRPr/>
          </a:p>
        </p:txBody>
      </p:sp>
      <p:sp>
        <p:nvSpPr>
          <p:cNvPr id="22" name="object 22"/>
          <p:cNvSpPr txBox="1"/>
          <p:nvPr/>
        </p:nvSpPr>
        <p:spPr>
          <a:xfrm>
            <a:off x="5996685" y="981202"/>
            <a:ext cx="5189855" cy="391160"/>
          </a:xfrm>
          <a:prstGeom prst="rect">
            <a:avLst/>
          </a:prstGeom>
        </p:spPr>
        <p:txBody>
          <a:bodyPr vert="horz" wrap="square" lIns="0" tIns="12700" rIns="0" bIns="0" rtlCol="0">
            <a:spAutoFit/>
          </a:bodyPr>
          <a:lstStyle/>
          <a:p>
            <a:pPr marL="12700">
              <a:lnSpc>
                <a:spcPct val="100000"/>
              </a:lnSpc>
              <a:spcBef>
                <a:spcPts val="100"/>
              </a:spcBef>
              <a:tabLst>
                <a:tab pos="499109" algn="l"/>
                <a:tab pos="984885" algn="l"/>
                <a:tab pos="1471295" algn="l"/>
                <a:tab pos="1957070" algn="l"/>
                <a:tab pos="2442210" algn="l"/>
                <a:tab pos="2928620" algn="l"/>
                <a:tab pos="3414395" algn="l"/>
                <a:tab pos="3900804" algn="l"/>
                <a:tab pos="4385310" algn="l"/>
                <a:tab pos="4871720" algn="l"/>
              </a:tabLst>
            </a:pPr>
            <a:endParaRPr sz="2400" dirty="0">
              <a:latin typeface="Microsoft YaHei"/>
              <a:cs typeface="Microsoft YaHei"/>
            </a:endParaRPr>
          </a:p>
        </p:txBody>
      </p:sp>
      <p:sp>
        <p:nvSpPr>
          <p:cNvPr id="23" name="object 23"/>
          <p:cNvSpPr txBox="1">
            <a:spLocks noGrp="1"/>
          </p:cNvSpPr>
          <p:nvPr>
            <p:ph type="title"/>
          </p:nvPr>
        </p:nvSpPr>
        <p:spPr>
          <a:xfrm>
            <a:off x="408533" y="1759153"/>
            <a:ext cx="5236845" cy="697230"/>
          </a:xfrm>
          <a:prstGeom prst="rect">
            <a:avLst/>
          </a:prstGeom>
        </p:spPr>
        <p:txBody>
          <a:bodyPr vert="horz" wrap="square" lIns="0" tIns="13335" rIns="0" bIns="0" rtlCol="0">
            <a:spAutoFit/>
          </a:bodyPr>
          <a:lstStyle/>
          <a:p>
            <a:pPr marL="12700">
              <a:lnSpc>
                <a:spcPct val="100000"/>
              </a:lnSpc>
              <a:spcBef>
                <a:spcPts val="105"/>
              </a:spcBef>
            </a:pPr>
            <a:r>
              <a:rPr b="1" spc="-65" dirty="0">
                <a:solidFill>
                  <a:srgbClr val="FFFFFF"/>
                </a:solidFill>
                <a:latin typeface="Times New Roman"/>
                <a:cs typeface="Times New Roman"/>
              </a:rPr>
              <a:t>MATLAB</a:t>
            </a:r>
            <a:r>
              <a:rPr b="1" spc="-20" dirty="0">
                <a:solidFill>
                  <a:srgbClr val="FFFFFF"/>
                </a:solidFill>
                <a:latin typeface="Microsoft YaHei"/>
                <a:cs typeface="Microsoft YaHei"/>
              </a:rPr>
              <a:t>语言与应用</a:t>
            </a:r>
          </a:p>
        </p:txBody>
      </p:sp>
      <p:sp>
        <p:nvSpPr>
          <p:cNvPr id="9" name="文本框 8">
            <a:extLst>
              <a:ext uri="{FF2B5EF4-FFF2-40B4-BE49-F238E27FC236}">
                <a16:creationId xmlns:a16="http://schemas.microsoft.com/office/drawing/2014/main" id="{48C4F2C4-688D-4073-BCC5-6A8EB471A152}"/>
              </a:ext>
            </a:extLst>
          </p:cNvPr>
          <p:cNvSpPr txBox="1"/>
          <p:nvPr/>
        </p:nvSpPr>
        <p:spPr>
          <a:xfrm>
            <a:off x="6060186" y="956042"/>
            <a:ext cx="5903214" cy="461665"/>
          </a:xfrm>
          <a:prstGeom prst="rect">
            <a:avLst/>
          </a:prstGeom>
          <a:noFill/>
        </p:spPr>
        <p:txBody>
          <a:bodyPr wrap="square" rtlCol="0">
            <a:spAutoFit/>
          </a:bodyPr>
          <a:lstStyle/>
          <a:p>
            <a:r>
              <a:rPr lang="en-US" altLang="zh-CN" sz="2400" b="1" spc="-20" dirty="0">
                <a:solidFill>
                  <a:srgbClr val="FFC000"/>
                </a:solidFill>
                <a:latin typeface="汉仪文黑-85W" panose="00020600040101010101" pitchFamily="18" charset="-128"/>
                <a:ea typeface="汉仪文黑-85W" panose="00020600040101010101" pitchFamily="18" charset="-128"/>
                <a:cs typeface="汉仪文黑-85W" panose="00020600040101010101" pitchFamily="18" charset="-128"/>
              </a:rPr>
              <a:t>2023</a:t>
            </a:r>
            <a:r>
              <a:rPr lang="zh-CN" altLang="en-US" sz="2400" b="1" spc="-20" dirty="0">
                <a:solidFill>
                  <a:srgbClr val="FFC000"/>
                </a:solidFill>
                <a:latin typeface="汉仪文黑-85W" panose="00020600040101010101" pitchFamily="18" charset="-128"/>
                <a:ea typeface="汉仪文黑-85W" panose="00020600040101010101" pitchFamily="18" charset="-128"/>
                <a:cs typeface="汉仪文黑-85W" panose="00020600040101010101" pitchFamily="18" charset="-128"/>
              </a:rPr>
              <a:t>年高教社杯全国大学生数学建模竞赛</a:t>
            </a:r>
          </a:p>
        </p:txBody>
      </p:sp>
      <p:sp>
        <p:nvSpPr>
          <p:cNvPr id="11" name="文本框 10">
            <a:extLst>
              <a:ext uri="{FF2B5EF4-FFF2-40B4-BE49-F238E27FC236}">
                <a16:creationId xmlns:a16="http://schemas.microsoft.com/office/drawing/2014/main" id="{219A2B55-D66F-4574-8314-7EB7C04532B4}"/>
              </a:ext>
            </a:extLst>
          </p:cNvPr>
          <p:cNvSpPr txBox="1"/>
          <p:nvPr/>
        </p:nvSpPr>
        <p:spPr>
          <a:xfrm>
            <a:off x="6602506" y="1459200"/>
            <a:ext cx="1049967" cy="707886"/>
          </a:xfrm>
          <a:prstGeom prst="rect">
            <a:avLst/>
          </a:prstGeom>
          <a:noFill/>
        </p:spPr>
        <p:txBody>
          <a:bodyPr wrap="none" rtlCol="0">
            <a:spAutoFit/>
          </a:bodyPr>
          <a:lstStyle/>
          <a:p>
            <a:r>
              <a:rPr lang="en-US" altLang="zh-CN" sz="4000" b="1" spc="-20" dirty="0">
                <a:solidFill>
                  <a:srgbClr val="FFC000"/>
                </a:solidFill>
                <a:latin typeface="汉仪文黑-85W" panose="00020600040101010101" pitchFamily="18" charset="-128"/>
                <a:ea typeface="汉仪文黑-85W" panose="00020600040101010101" pitchFamily="18" charset="-128"/>
                <a:cs typeface="汉仪文黑-85W" panose="00020600040101010101" pitchFamily="18" charset="-128"/>
              </a:rPr>
              <a:t>B</a:t>
            </a:r>
            <a:r>
              <a:rPr lang="zh-CN" altLang="en-US" sz="4000" b="1" spc="-20" dirty="0">
                <a:solidFill>
                  <a:srgbClr val="FFC000"/>
                </a:solidFill>
                <a:latin typeface="汉仪文黑-85W" panose="00020600040101010101" pitchFamily="18" charset="-128"/>
                <a:ea typeface="汉仪文黑-85W" panose="00020600040101010101" pitchFamily="18" charset="-128"/>
                <a:cs typeface="汉仪文黑-85W" panose="00020600040101010101" pitchFamily="18" charset="-128"/>
              </a:rPr>
              <a:t>题</a:t>
            </a:r>
            <a:endParaRPr lang="zh-CN" altLang="en-US" sz="4000" b="1" dirty="0">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12" name="文本框 11">
            <a:extLst>
              <a:ext uri="{FF2B5EF4-FFF2-40B4-BE49-F238E27FC236}">
                <a16:creationId xmlns:a16="http://schemas.microsoft.com/office/drawing/2014/main" id="{C84DF40A-8374-4112-A050-9103612CBD5F}"/>
              </a:ext>
            </a:extLst>
          </p:cNvPr>
          <p:cNvSpPr txBox="1"/>
          <p:nvPr/>
        </p:nvSpPr>
        <p:spPr>
          <a:xfrm>
            <a:off x="10841309" y="6622490"/>
            <a:ext cx="1350691" cy="276999"/>
          </a:xfrm>
          <a:prstGeom prst="rect">
            <a:avLst/>
          </a:prstGeom>
          <a:noFill/>
        </p:spPr>
        <p:txBody>
          <a:bodyPr wrap="none" rtlCol="0">
            <a:spAutoFit/>
          </a:bodyPr>
          <a:lstStyle/>
          <a:p>
            <a:r>
              <a:rPr lang="en-US" altLang="zh-CN" sz="1200" spc="-10" dirty="0">
                <a:solidFill>
                  <a:srgbClr val="FFFFFF"/>
                </a:solidFill>
                <a:latin typeface="汉仪文黑-85W" panose="00020600040101010101" pitchFamily="18" charset="-128"/>
                <a:ea typeface="汉仪文黑-85W" panose="00020600040101010101" pitchFamily="18" charset="-128"/>
                <a:cs typeface="汉仪文黑-85W" panose="00020600040101010101" pitchFamily="18" charset="-128"/>
              </a:rPr>
              <a:t>UID:20225563</a:t>
            </a:r>
            <a:endParaRPr lang="zh-CN" altLang="en-US" sz="1200" dirty="0">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13" name="文本框 12">
            <a:extLst>
              <a:ext uri="{FF2B5EF4-FFF2-40B4-BE49-F238E27FC236}">
                <a16:creationId xmlns:a16="http://schemas.microsoft.com/office/drawing/2014/main" id="{7DCDA66C-BF39-47E7-8B01-EFDA9C10EDBF}"/>
              </a:ext>
            </a:extLst>
          </p:cNvPr>
          <p:cNvSpPr txBox="1"/>
          <p:nvPr/>
        </p:nvSpPr>
        <p:spPr>
          <a:xfrm>
            <a:off x="5791200" y="2546909"/>
            <a:ext cx="5943599" cy="646331"/>
          </a:xfrm>
          <a:prstGeom prst="rect">
            <a:avLst/>
          </a:prstGeom>
          <a:noFill/>
        </p:spPr>
        <p:txBody>
          <a:bodyPr wrap="square" rtlCol="0">
            <a:spAutoFit/>
          </a:bodyPr>
          <a:lstStyle/>
          <a:p>
            <a:r>
              <a:rPr lang="en-US" altLang="zh-CN" b="1" i="0" dirty="0">
                <a:solidFill>
                  <a:srgbClr val="FFC000"/>
                </a:solidFill>
                <a:effectLst/>
                <a:latin typeface="Times New Roman" panose="02020603050405020304" pitchFamily="18" charset="0"/>
                <a:cs typeface="Times New Roman" panose="02020603050405020304" pitchFamily="18" charset="0"/>
              </a:rPr>
              <a:t>Optimization Strategy for Multibeam Cable Routing Based on Simulated Annealing and Differential Evolution</a:t>
            </a:r>
            <a:endParaRPr lang="zh-CN" altLang="en-US" b="1" dirty="0">
              <a:solidFill>
                <a:srgbClr val="FFC000"/>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E2488B4D-03F9-4F29-961E-A42564B5318D}"/>
              </a:ext>
            </a:extLst>
          </p:cNvPr>
          <p:cNvSpPr txBox="1"/>
          <p:nvPr/>
        </p:nvSpPr>
        <p:spPr>
          <a:xfrm>
            <a:off x="6806103" y="6049773"/>
            <a:ext cx="1703993" cy="369332"/>
          </a:xfrm>
          <a:prstGeom prst="rect">
            <a:avLst/>
          </a:prstGeom>
          <a:noFill/>
        </p:spPr>
        <p:txBody>
          <a:bodyPr wrap="none" rtlCol="0">
            <a:spAutoFit/>
          </a:bodyPr>
          <a:lstStyle/>
          <a:p>
            <a:r>
              <a:rPr lang="zh-CN" altLang="en-US" sz="1800" spc="-10" dirty="0">
                <a:solidFill>
                  <a:srgbClr val="FFFFFF"/>
                </a:solidFill>
                <a:latin typeface="Microsoft YaHei"/>
                <a:cs typeface="Microsoft YaHei"/>
              </a:rPr>
              <a:t>工业智能 </a:t>
            </a:r>
            <a:r>
              <a:rPr lang="en-US" altLang="zh-CN" sz="1800" spc="-10" dirty="0">
                <a:solidFill>
                  <a:srgbClr val="FFFFFF"/>
                </a:solidFill>
                <a:latin typeface="Microsoft YaHei"/>
                <a:cs typeface="Microsoft YaHei"/>
              </a:rPr>
              <a:t>2201</a:t>
            </a:r>
            <a:endParaRPr lang="zh-CN" altLang="en-US" dirty="0"/>
          </a:p>
        </p:txBody>
      </p:sp>
      <p:pic>
        <p:nvPicPr>
          <p:cNvPr id="16" name="图片 15">
            <a:extLst>
              <a:ext uri="{FF2B5EF4-FFF2-40B4-BE49-F238E27FC236}">
                <a16:creationId xmlns:a16="http://schemas.microsoft.com/office/drawing/2014/main" id="{FC1FD762-2B2F-4DED-9725-B920A79094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3048000"/>
            <a:ext cx="1902995" cy="1766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35"/>
    </mc:Choice>
    <mc:Fallback xmlns="">
      <p:transition spd="slow" advTm="5735"/>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4576826" cy="690574"/>
          </a:xfrm>
          <a:prstGeom prst="rect">
            <a:avLst/>
          </a:prstGeom>
        </p:spPr>
        <p:txBody>
          <a:bodyPr vert="horz" wrap="square" lIns="0" tIns="13335" rIns="0" bIns="0" rtlCol="0">
            <a:spAutoFit/>
          </a:bodyPr>
          <a:lstStyle/>
          <a:p>
            <a:pPr marL="12700">
              <a:spcBef>
                <a:spcPts val="105"/>
              </a:spcBef>
            </a:pPr>
            <a:r>
              <a:rPr lang="zh-CN" altLang="en-US" sz="4400" dirty="0">
                <a:solidFill>
                  <a:srgbClr val="094676"/>
                </a:solidFill>
                <a:latin typeface="微软雅黑" panose="020B0503020204020204" pitchFamily="34" charset="-122"/>
                <a:ea typeface="微软雅黑" panose="020B0503020204020204" pitchFamily="34" charset="-122"/>
              </a:rPr>
              <a:t>第</a:t>
            </a:r>
            <a:r>
              <a:rPr lang="zh-CN" altLang="en-US" dirty="0">
                <a:latin typeface="微软雅黑" panose="020B0503020204020204" pitchFamily="34" charset="-122"/>
                <a:ea typeface="微软雅黑" panose="020B0503020204020204" pitchFamily="34" charset="-122"/>
              </a:rPr>
              <a:t>二</a:t>
            </a:r>
            <a:r>
              <a:rPr lang="zh-CN" altLang="en-US" sz="4400" dirty="0">
                <a:solidFill>
                  <a:srgbClr val="094676"/>
                </a:solidFill>
                <a:latin typeface="微软雅黑" panose="020B0503020204020204" pitchFamily="34" charset="-122"/>
                <a:ea typeface="微软雅黑" panose="020B0503020204020204" pitchFamily="34" charset="-122"/>
              </a:rPr>
              <a:t>问建模</a:t>
            </a:r>
            <a:r>
              <a:rPr lang="zh-CN" altLang="en-US" sz="4400"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4400" dirty="0">
                <a:solidFill>
                  <a:srgbClr val="094676"/>
                </a:solidFill>
                <a:latin typeface="微软雅黑" panose="020B0503020204020204" pitchFamily="34" charset="-122"/>
                <a:ea typeface="微软雅黑" panose="020B0503020204020204" pitchFamily="34" charset="-122"/>
              </a:rPr>
              <a:t>求解</a:t>
            </a:r>
            <a:endParaRPr spc="-1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C233CB0-0408-4D84-AA42-651EF96F9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205" y="444332"/>
            <a:ext cx="4913990" cy="1929577"/>
          </a:xfrm>
          <a:prstGeom prst="rect">
            <a:avLst/>
          </a:prstGeom>
        </p:spPr>
      </p:pic>
      <p:sp>
        <p:nvSpPr>
          <p:cNvPr id="9" name="文本框 8">
            <a:extLst>
              <a:ext uri="{FF2B5EF4-FFF2-40B4-BE49-F238E27FC236}">
                <a16:creationId xmlns:a16="http://schemas.microsoft.com/office/drawing/2014/main" id="{D8B85E9B-1785-4AEB-8E5C-2837857AA497}"/>
              </a:ext>
            </a:extLst>
          </p:cNvPr>
          <p:cNvSpPr txBox="1"/>
          <p:nvPr/>
        </p:nvSpPr>
        <p:spPr>
          <a:xfrm>
            <a:off x="762000" y="1409121"/>
            <a:ext cx="2031325" cy="369332"/>
          </a:xfrm>
          <a:prstGeom prst="rect">
            <a:avLst/>
          </a:prstGeom>
          <a:noFill/>
        </p:spPr>
        <p:txBody>
          <a:bodyPr wrap="none" rtlCol="0">
            <a:spAutoFit/>
          </a:bodyPr>
          <a:lstStyle/>
          <a:p>
            <a:r>
              <a:rPr lang="zh-CN" altLang="zh-CN" sz="18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坡度与测线的关系</a:t>
            </a:r>
            <a:endParaRPr lang="zh-CN" altLang="en-US" dirty="0">
              <a:solidFill>
                <a:srgbClr val="094676"/>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60477FB-839E-4DA4-AF90-589B7BC6D52F}"/>
              </a:ext>
            </a:extLst>
          </p:cNvPr>
          <p:cNvSpPr txBox="1"/>
          <p:nvPr/>
        </p:nvSpPr>
        <p:spPr>
          <a:xfrm>
            <a:off x="1905000" y="1422569"/>
            <a:ext cx="4310831" cy="434158"/>
          </a:xfrm>
          <a:prstGeom prst="rect">
            <a:avLst/>
          </a:prstGeom>
          <a:noFill/>
        </p:spPr>
        <p:txBody>
          <a:bodyPr wrap="square" rtlCol="0">
            <a:spAutoFit/>
          </a:bodyPr>
          <a:lstStyle/>
          <a:p>
            <a:pPr marL="857250" marR="627380" algn="ctr">
              <a:lnSpc>
                <a:spcPts val="1290"/>
              </a:lnSpc>
              <a:spcAft>
                <a:spcPts val="0"/>
              </a:spcAft>
            </a:pP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𝜑</a:t>
            </a:r>
            <a:r>
              <a:rPr lang="en-US" altLang="zh-CN" sz="1800" baseline="-250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1</a:t>
            </a:r>
            <a:r>
              <a:rPr lang="en-US" altLang="zh-CN" sz="1800" spc="105"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a:t>
            </a:r>
            <a:r>
              <a:rPr lang="en-US" altLang="zh-CN" sz="1800" spc="8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arctan</a:t>
            </a:r>
            <a:r>
              <a:rPr lang="en-US" altLang="zh-CN" sz="1800" spc="1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(tan</a:t>
            </a:r>
            <a:r>
              <a:rPr lang="en-US" altLang="zh-CN" sz="1800" spc="2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𝛼cos</a:t>
            </a:r>
            <a:r>
              <a:rPr lang="en-US" altLang="zh-CN" sz="1800" spc="19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𝛽)</a:t>
            </a:r>
            <a:endParaRPr lang="en-US" altLang="zh-CN" dirty="0">
              <a:solidFill>
                <a:srgbClr val="094676"/>
              </a:solidFill>
              <a:latin typeface="宋体" panose="02010600030101010101" pitchFamily="2" charset="-122"/>
              <a:ea typeface="宋体" panose="02010600030101010101" pitchFamily="2" charset="-122"/>
              <a:cs typeface="宋体" panose="02010600030101010101" pitchFamily="2" charset="-122"/>
            </a:endParaRPr>
          </a:p>
          <a:p>
            <a:pPr marL="857250" marR="627380" algn="ctr">
              <a:lnSpc>
                <a:spcPts val="1290"/>
              </a:lnSpc>
              <a:spcAft>
                <a:spcPts val="0"/>
              </a:spcAft>
            </a:pP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𝜑</a:t>
            </a:r>
            <a:r>
              <a:rPr lang="en-US" altLang="zh-CN" sz="1800" baseline="-250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2</a:t>
            </a:r>
            <a:r>
              <a:rPr lang="en-US" altLang="zh-CN" sz="1800" spc="115"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a:t>
            </a:r>
            <a:r>
              <a:rPr lang="en-US" altLang="zh-CN" sz="1800" spc="85"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arctan</a:t>
            </a:r>
            <a:r>
              <a:rPr lang="en-US" altLang="zh-CN" sz="1800" spc="15"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(tan</a:t>
            </a:r>
            <a:r>
              <a:rPr lang="en-US" altLang="zh-CN" sz="1800" spc="205"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𝛼sin</a:t>
            </a:r>
            <a:r>
              <a:rPr lang="en-US" altLang="zh-CN" sz="1800" spc="205"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𝛽)</a:t>
            </a:r>
            <a:endParaRPr lang="zh-CN" altLang="zh-CN" sz="1800" dirty="0">
              <a:solidFill>
                <a:srgbClr val="094676"/>
              </a:solidFill>
              <a:effectLst/>
              <a:latin typeface="宋体" panose="02010600030101010101" pitchFamily="2" charset="-122"/>
              <a:ea typeface="宋体" panose="02010600030101010101" pitchFamily="2" charset="-122"/>
              <a:cs typeface="宋体" panose="02010600030101010101" pitchFamily="2" charset="-122"/>
            </a:endParaRPr>
          </a:p>
        </p:txBody>
      </p:sp>
      <p:pic>
        <p:nvPicPr>
          <p:cNvPr id="37" name="图片 36">
            <a:extLst>
              <a:ext uri="{FF2B5EF4-FFF2-40B4-BE49-F238E27FC236}">
                <a16:creationId xmlns:a16="http://schemas.microsoft.com/office/drawing/2014/main" id="{A2AF3B36-B435-4F3A-A6E7-53508FF764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4484132"/>
            <a:ext cx="2842815" cy="1884036"/>
          </a:xfrm>
          <a:prstGeom prst="rect">
            <a:avLst/>
          </a:prstGeom>
        </p:spPr>
      </p:pic>
      <p:pic>
        <p:nvPicPr>
          <p:cNvPr id="39" name="图片 38">
            <a:extLst>
              <a:ext uri="{FF2B5EF4-FFF2-40B4-BE49-F238E27FC236}">
                <a16:creationId xmlns:a16="http://schemas.microsoft.com/office/drawing/2014/main" id="{AE559D48-5008-4315-85E7-6640FE863D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85048" y="4484132"/>
            <a:ext cx="2939552" cy="1884548"/>
          </a:xfrm>
          <a:prstGeom prst="rect">
            <a:avLst/>
          </a:prstGeom>
        </p:spPr>
      </p:pic>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98BD39C1-17D1-4CEF-8BCA-3D1CE2E65B3D}"/>
                  </a:ext>
                </a:extLst>
              </p:cNvPr>
              <p:cNvSpPr txBox="1"/>
              <p:nvPr/>
            </p:nvSpPr>
            <p:spPr>
              <a:xfrm>
                <a:off x="381000" y="1856727"/>
                <a:ext cx="6781800" cy="679289"/>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𝑊</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unc>
                        <m:func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sin</m:t>
                          </m:r>
                        </m:fName>
                        <m:e>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𝜃</m:t>
                              </m:r>
                            </m:num>
                            <m:den>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d>
                            <m:d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dPr>
                            <m:e>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𝐷</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unc>
                                <m:func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xtan</m:t>
                                  </m:r>
                                </m:fName>
                                <m:e>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𝛼</m:t>
                                  </m:r>
                                  <m:func>
                                    <m:func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cos</m:t>
                                      </m:r>
                                    </m:fName>
                                    <m:e>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𝛽</m:t>
                                      </m:r>
                                    </m:e>
                                  </m:func>
                                </m:e>
                              </m:func>
                            </m:e>
                          </m:d>
                        </m:e>
                      </m:func>
                      <m:d>
                        <m:dPr>
                          <m:begChr m:val="["/>
                          <m:endChr m:val="]"/>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1</m:t>
                              </m:r>
                            </m:num>
                            <m:den>
                              <m:func>
                                <m:func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sin</m:t>
                                  </m:r>
                                </m:fName>
                                <m:e>
                                  <m:d>
                                    <m:d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𝜋</m:t>
                                          </m:r>
                                        </m:num>
                                        <m:den>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𝜃</m:t>
                                          </m:r>
                                        </m:num>
                                        <m:den>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arctan</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tan</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𝛼</m:t>
                                      </m:r>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sin</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𝛽</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e>
                                  </m:d>
                                </m:e>
                              </m:func>
                            </m:den>
                          </m:f>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1</m:t>
                              </m:r>
                            </m:num>
                            <m:den>
                              <m:func>
                                <m:func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sin</m:t>
                                  </m:r>
                                </m:fName>
                                <m:e>
                                  <m:d>
                                    <m:d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𝜋</m:t>
                                          </m:r>
                                        </m:num>
                                        <m:den>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𝜃</m:t>
                                          </m:r>
                                        </m:num>
                                        <m:den>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arctan</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tan</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𝛼</m:t>
                                      </m:r>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sin</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𝛽</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e>
                                  </m:d>
                                </m:e>
                              </m:func>
                            </m:den>
                          </m:f>
                        </m:e>
                      </m:d>
                    </m:oMath>
                  </m:oMathPara>
                </a14:m>
                <a:endParaRPr lang="zh-CN" altLang="zh-CN" sz="1200" dirty="0">
                  <a:solidFill>
                    <a:srgbClr val="094676"/>
                  </a:solidFill>
                  <a:latin typeface="Cambria Math" panose="02040503050406030204" pitchFamily="18" charset="0"/>
                  <a:ea typeface="Cambria Math" panose="02040503050406030204" pitchFamily="18" charset="0"/>
                  <a:cs typeface="宋体" panose="02010600030101010101" pitchFamily="2" charset="-122"/>
                </a:endParaRPr>
              </a:p>
            </p:txBody>
          </p:sp>
        </mc:Choice>
        <mc:Fallback xmlns="">
          <p:sp>
            <p:nvSpPr>
              <p:cNvPr id="40" name="文本框 39">
                <a:extLst>
                  <a:ext uri="{FF2B5EF4-FFF2-40B4-BE49-F238E27FC236}">
                    <a16:creationId xmlns:a16="http://schemas.microsoft.com/office/drawing/2014/main" id="{98BD39C1-17D1-4CEF-8BCA-3D1CE2E65B3D}"/>
                  </a:ext>
                </a:extLst>
              </p:cNvPr>
              <p:cNvSpPr txBox="1">
                <a:spLocks noRot="1" noChangeAspect="1" noMove="1" noResize="1" noEditPoints="1" noAdjustHandles="1" noChangeArrowheads="1" noChangeShapeType="1" noTextEdit="1"/>
              </p:cNvSpPr>
              <p:nvPr/>
            </p:nvSpPr>
            <p:spPr>
              <a:xfrm>
                <a:off x="381000" y="1856727"/>
                <a:ext cx="6781800" cy="67928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F29B80E9-E5AC-461C-B436-0E56D3440C1B}"/>
                  </a:ext>
                </a:extLst>
              </p:cNvPr>
              <p:cNvSpPr txBox="1"/>
              <p:nvPr/>
            </p:nvSpPr>
            <p:spPr>
              <a:xfrm>
                <a:off x="381000" y="3276600"/>
                <a:ext cx="4648200" cy="679289"/>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𝑊</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sin</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𝜃</m:t>
                          </m:r>
                        </m:num>
                        <m:den>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d>
                        <m:d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dPr>
                        <m:e>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𝐷</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𝑥</m:t>
                          </m:r>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tan</m:t>
                          </m:r>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𝜑</m:t>
                              </m:r>
                            </m:e>
                            <m:sub>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1</m:t>
                              </m:r>
                            </m:sub>
                          </m:sSub>
                        </m:e>
                      </m:d>
                      <m:d>
                        <m:dPr>
                          <m:begChr m:val="["/>
                          <m:endChr m:val="]"/>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1</m:t>
                              </m:r>
                            </m:num>
                            <m:den>
                              <m:func>
                                <m:func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sin</m:t>
                                  </m:r>
                                </m:fName>
                                <m:e>
                                  <m:d>
                                    <m:d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𝜋</m:t>
                                          </m:r>
                                        </m:num>
                                        <m:den>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𝜃</m:t>
                                          </m:r>
                                        </m:num>
                                        <m:den>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𝜑</m:t>
                                          </m:r>
                                        </m:e>
                                        <m:sub>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sub>
                                      </m:sSub>
                                    </m:e>
                                  </m:d>
                                </m:e>
                              </m:func>
                            </m:den>
                          </m:f>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1</m:t>
                              </m:r>
                            </m:num>
                            <m:den>
                              <m:d>
                                <m:dPr>
                                  <m:begChr m:val=""/>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dPr>
                                <m:e>
                                  <m:func>
                                    <m:func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uncPr>
                                    <m:fName>
                                      <m:r>
                                        <m:rPr>
                                          <m:sty m:val="p"/>
                                        </m:rP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sin</m:t>
                                      </m:r>
                                    </m:fName>
                                    <m:e>
                                      <m:d>
                                        <m:d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𝜋</m:t>
                                              </m:r>
                                            </m:num>
                                            <m:den>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𝜃</m:t>
                                              </m:r>
                                            </m:num>
                                            <m:den>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𝜑</m:t>
                                              </m:r>
                                            </m:e>
                                            <m:sub>
                                              <m:r>
                                                <a:rPr lang="en-US" altLang="zh-CN" sz="1200">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sub>
                                          </m:sSub>
                                        </m:e>
                                      </m:d>
                                    </m:e>
                                  </m:func>
                                </m:e>
                              </m:d>
                            </m:den>
                          </m:f>
                        </m:e>
                      </m:d>
                    </m:oMath>
                  </m:oMathPara>
                </a14:m>
                <a:endParaRPr lang="zh-CN" altLang="zh-CN" sz="1200" dirty="0">
                  <a:solidFill>
                    <a:srgbClr val="094676"/>
                  </a:solidFill>
                  <a:latin typeface="Cambria Math" panose="02040503050406030204" pitchFamily="18" charset="0"/>
                  <a:ea typeface="Cambria Math" panose="02040503050406030204" pitchFamily="18" charset="0"/>
                  <a:cs typeface="宋体" panose="02010600030101010101" pitchFamily="2" charset="-122"/>
                </a:endParaRPr>
              </a:p>
            </p:txBody>
          </p:sp>
        </mc:Choice>
        <mc:Fallback xmlns="">
          <p:sp>
            <p:nvSpPr>
              <p:cNvPr id="41" name="文本框 40">
                <a:extLst>
                  <a:ext uri="{FF2B5EF4-FFF2-40B4-BE49-F238E27FC236}">
                    <a16:creationId xmlns:a16="http://schemas.microsoft.com/office/drawing/2014/main" id="{F29B80E9-E5AC-461C-B436-0E56D3440C1B}"/>
                  </a:ext>
                </a:extLst>
              </p:cNvPr>
              <p:cNvSpPr txBox="1">
                <a:spLocks noRot="1" noChangeAspect="1" noMove="1" noResize="1" noEditPoints="1" noAdjustHandles="1" noChangeArrowheads="1" noChangeShapeType="1" noTextEdit="1"/>
              </p:cNvSpPr>
              <p:nvPr/>
            </p:nvSpPr>
            <p:spPr>
              <a:xfrm>
                <a:off x="381000" y="3276600"/>
                <a:ext cx="4648200" cy="679289"/>
              </a:xfrm>
              <a:prstGeom prst="rect">
                <a:avLst/>
              </a:prstGeom>
              <a:blipFill>
                <a:blip r:embed="rId7"/>
                <a:stretch>
                  <a:fillRect t="-70270" r="-11024" b="-145045"/>
                </a:stretch>
              </a:blipFill>
            </p:spPr>
            <p:txBody>
              <a:bodyPr/>
              <a:lstStyle/>
              <a:p>
                <a:r>
                  <a:rPr lang="zh-CN" altLang="en-US">
                    <a:noFill/>
                  </a:rPr>
                  <a:t> </a:t>
                </a:r>
              </a:p>
            </p:txBody>
          </p:sp>
        </mc:Fallback>
      </mc:AlternateContent>
      <p:cxnSp>
        <p:nvCxnSpPr>
          <p:cNvPr id="43" name="直接箭头连接符 42">
            <a:extLst>
              <a:ext uri="{FF2B5EF4-FFF2-40B4-BE49-F238E27FC236}">
                <a16:creationId xmlns:a16="http://schemas.microsoft.com/office/drawing/2014/main" id="{A7D3B57D-EE35-465C-8791-0333B2C50200}"/>
              </a:ext>
            </a:extLst>
          </p:cNvPr>
          <p:cNvCxnSpPr>
            <a:cxnSpLocks/>
          </p:cNvCxnSpPr>
          <p:nvPr/>
        </p:nvCxnSpPr>
        <p:spPr>
          <a:xfrm>
            <a:off x="914400" y="2491140"/>
            <a:ext cx="0" cy="8616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20CE8407-B0F2-44D7-8E56-7F3923E07F7F}"/>
              </a:ext>
            </a:extLst>
          </p:cNvPr>
          <p:cNvSpPr txBox="1"/>
          <p:nvPr/>
        </p:nvSpPr>
        <p:spPr>
          <a:xfrm>
            <a:off x="1171307" y="2694927"/>
            <a:ext cx="2919389" cy="369332"/>
          </a:xfrm>
          <a:prstGeom prst="rect">
            <a:avLst/>
          </a:prstGeom>
          <a:noFill/>
        </p:spPr>
        <p:txBody>
          <a:bodyPr wrap="none" rtlCol="0">
            <a:spAutoFit/>
          </a:bodyPr>
          <a:lstStyle/>
          <a:p>
            <a:r>
              <a:rPr lang="zh-CN" altLang="en-US"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调用</a:t>
            </a:r>
            <a:r>
              <a:rPr lang="en-US" altLang="zh-CN"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subs()</a:t>
            </a:r>
            <a:r>
              <a:rPr lang="zh-CN" altLang="en-US" dirty="0">
                <a:solidFill>
                  <a:srgbClr val="094676"/>
                </a:solidFill>
                <a:latin typeface="微软雅黑" panose="020B0503020204020204" pitchFamily="34" charset="-122"/>
                <a:ea typeface="微软雅黑" panose="020B0503020204020204" pitchFamily="34" charset="-122"/>
              </a:rPr>
              <a:t>代入</a:t>
            </a:r>
            <a:r>
              <a:rPr lang="zh-CN" altLang="zh-CN" dirty="0">
                <a:solidFill>
                  <a:srgbClr val="094676"/>
                </a:solidFill>
                <a:latin typeface="微软雅黑" panose="020B0503020204020204" pitchFamily="34" charset="-122"/>
                <a:ea typeface="微软雅黑" panose="020B0503020204020204" pitchFamily="34" charset="-122"/>
              </a:rPr>
              <a:t>问题一模型</a:t>
            </a:r>
            <a:endParaRPr lang="zh-CN" altLang="en-US"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5" name="表格 34">
            <a:extLst>
              <a:ext uri="{FF2B5EF4-FFF2-40B4-BE49-F238E27FC236}">
                <a16:creationId xmlns:a16="http://schemas.microsoft.com/office/drawing/2014/main" id="{62F0CA86-B44A-4B18-8A3F-90B1D46FB46B}"/>
              </a:ext>
            </a:extLst>
          </p:cNvPr>
          <p:cNvGraphicFramePr>
            <a:graphicFrameLocks noGrp="1"/>
          </p:cNvGraphicFramePr>
          <p:nvPr>
            <p:extLst>
              <p:ext uri="{D42A27DB-BD31-4B8C-83A1-F6EECF244321}">
                <p14:modId xmlns:p14="http://schemas.microsoft.com/office/powerpoint/2010/main" val="3318378439"/>
              </p:ext>
            </p:extLst>
          </p:nvPr>
        </p:nvGraphicFramePr>
        <p:xfrm>
          <a:off x="6125606" y="3352800"/>
          <a:ext cx="5667494" cy="3015367"/>
        </p:xfrm>
        <a:graphic>
          <a:graphicData uri="http://schemas.openxmlformats.org/drawingml/2006/table">
            <a:tbl>
              <a:tblPr firstRow="1" firstCol="1" lastRow="1" lastCol="1" bandRow="1" bandCol="1">
                <a:tableStyleId>{5C22544A-7EE6-4342-B048-85BDC9FD1C3A}</a:tableStyleId>
              </a:tblPr>
              <a:tblGrid>
                <a:gridCol w="567457">
                  <a:extLst>
                    <a:ext uri="{9D8B030D-6E8A-4147-A177-3AD203B41FA5}">
                      <a16:colId xmlns:a16="http://schemas.microsoft.com/office/drawing/2014/main" val="2144623494"/>
                    </a:ext>
                  </a:extLst>
                </a:gridCol>
                <a:gridCol w="567457">
                  <a:extLst>
                    <a:ext uri="{9D8B030D-6E8A-4147-A177-3AD203B41FA5}">
                      <a16:colId xmlns:a16="http://schemas.microsoft.com/office/drawing/2014/main" val="4147338352"/>
                    </a:ext>
                  </a:extLst>
                </a:gridCol>
                <a:gridCol w="566368">
                  <a:extLst>
                    <a:ext uri="{9D8B030D-6E8A-4147-A177-3AD203B41FA5}">
                      <a16:colId xmlns:a16="http://schemas.microsoft.com/office/drawing/2014/main" val="2857386680"/>
                    </a:ext>
                  </a:extLst>
                </a:gridCol>
                <a:gridCol w="566913">
                  <a:extLst>
                    <a:ext uri="{9D8B030D-6E8A-4147-A177-3AD203B41FA5}">
                      <a16:colId xmlns:a16="http://schemas.microsoft.com/office/drawing/2014/main" val="1162219339"/>
                    </a:ext>
                  </a:extLst>
                </a:gridCol>
                <a:gridCol w="566913">
                  <a:extLst>
                    <a:ext uri="{9D8B030D-6E8A-4147-A177-3AD203B41FA5}">
                      <a16:colId xmlns:a16="http://schemas.microsoft.com/office/drawing/2014/main" val="3015613289"/>
                    </a:ext>
                  </a:extLst>
                </a:gridCol>
                <a:gridCol w="565824">
                  <a:extLst>
                    <a:ext uri="{9D8B030D-6E8A-4147-A177-3AD203B41FA5}">
                      <a16:colId xmlns:a16="http://schemas.microsoft.com/office/drawing/2014/main" val="3677537677"/>
                    </a:ext>
                  </a:extLst>
                </a:gridCol>
                <a:gridCol w="567457">
                  <a:extLst>
                    <a:ext uri="{9D8B030D-6E8A-4147-A177-3AD203B41FA5}">
                      <a16:colId xmlns:a16="http://schemas.microsoft.com/office/drawing/2014/main" val="3493115422"/>
                    </a:ext>
                  </a:extLst>
                </a:gridCol>
                <a:gridCol w="567457">
                  <a:extLst>
                    <a:ext uri="{9D8B030D-6E8A-4147-A177-3AD203B41FA5}">
                      <a16:colId xmlns:a16="http://schemas.microsoft.com/office/drawing/2014/main" val="1429122228"/>
                    </a:ext>
                  </a:extLst>
                </a:gridCol>
                <a:gridCol w="565824">
                  <a:extLst>
                    <a:ext uri="{9D8B030D-6E8A-4147-A177-3AD203B41FA5}">
                      <a16:colId xmlns:a16="http://schemas.microsoft.com/office/drawing/2014/main" val="1196456371"/>
                    </a:ext>
                  </a:extLst>
                </a:gridCol>
                <a:gridCol w="565824">
                  <a:extLst>
                    <a:ext uri="{9D8B030D-6E8A-4147-A177-3AD203B41FA5}">
                      <a16:colId xmlns:a16="http://schemas.microsoft.com/office/drawing/2014/main" val="903351207"/>
                    </a:ext>
                  </a:extLst>
                </a:gridCol>
              </a:tblGrid>
              <a:tr h="432561">
                <a:tc rowSpan="2" gridSpan="2">
                  <a:txBody>
                    <a:bodyPr/>
                    <a:lstStyle/>
                    <a:p>
                      <a:r>
                        <a:rPr lang="en-US" sz="900" dirty="0">
                          <a:effectLst/>
                        </a:rPr>
                        <a:t> </a:t>
                      </a:r>
                      <a:endParaRPr lang="zh-CN" sz="1100" dirty="0">
                        <a:effectLst/>
                      </a:endParaRPr>
                    </a:p>
                    <a:p>
                      <a:pPr marL="374650">
                        <a:spcBef>
                          <a:spcPts val="790"/>
                        </a:spcBef>
                        <a:spcAft>
                          <a:spcPts val="0"/>
                        </a:spcAft>
                      </a:pPr>
                      <a:r>
                        <a:rPr lang="zh-CN" sz="900" spc="-5" dirty="0">
                          <a:effectLst/>
                        </a:rPr>
                        <a:t>覆盖宽度</a:t>
                      </a:r>
                      <a:r>
                        <a:rPr lang="en-US" sz="900" spc="-5" dirty="0">
                          <a:effectLst/>
                        </a:rPr>
                        <a:t>/</a:t>
                      </a:r>
                      <a:r>
                        <a:rPr lang="en-US" sz="900" dirty="0">
                          <a:effectLst/>
                        </a:rPr>
                        <a:t>m </a:t>
                      </a:r>
                      <a:endParaRPr lang="zh-C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rowSpan="2" hMerge="1">
                  <a:txBody>
                    <a:bodyPr/>
                    <a:lstStyle/>
                    <a:p>
                      <a:endParaRPr lang="zh-CN" altLang="en-US"/>
                    </a:p>
                  </a:txBody>
                  <a:tcPr/>
                </a:tc>
                <a:tc gridSpan="8">
                  <a:txBody>
                    <a:bodyPr/>
                    <a:lstStyle/>
                    <a:p>
                      <a:pPr marL="1769745" marR="1708150" algn="ctr">
                        <a:spcBef>
                          <a:spcPts val="675"/>
                        </a:spcBef>
                        <a:spcAft>
                          <a:spcPts val="0"/>
                        </a:spcAft>
                      </a:pPr>
                      <a:r>
                        <a:rPr lang="zh-CN" sz="900" dirty="0">
                          <a:effectLst/>
                        </a:rPr>
                        <a:t>测量船距海域中心点处的距离</a:t>
                      </a:r>
                      <a:r>
                        <a:rPr lang="en-US" sz="900" dirty="0">
                          <a:effectLst/>
                        </a:rPr>
                        <a:t>/</a:t>
                      </a:r>
                      <a:r>
                        <a:rPr lang="zh-CN" sz="900" dirty="0">
                          <a:effectLst/>
                        </a:rPr>
                        <a:t>海里 </a:t>
                      </a:r>
                      <a:endParaRPr lang="zh-C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46056517"/>
                  </a:ext>
                </a:extLst>
              </a:tr>
              <a:tr h="275814">
                <a:tc gridSpan="2" vMerge="1">
                  <a:txBody>
                    <a:bodyPr/>
                    <a:lstStyle/>
                    <a:p>
                      <a:endParaRPr lang="zh-CN" altLang="en-US"/>
                    </a:p>
                  </a:txBody>
                  <a:tcPr/>
                </a:tc>
                <a:tc hMerge="1" vMerge="1">
                  <a:txBody>
                    <a:bodyPr/>
                    <a:lstStyle/>
                    <a:p>
                      <a:endParaRPr lang="zh-CN" altLang="en-US"/>
                    </a:p>
                  </a:txBody>
                  <a:tcPr/>
                </a:tc>
                <a:tc>
                  <a:txBody>
                    <a:bodyPr/>
                    <a:lstStyle/>
                    <a:p>
                      <a:pPr marL="114300" marR="57150" algn="ctr">
                        <a:spcBef>
                          <a:spcPts val="670"/>
                        </a:spcBef>
                        <a:spcAft>
                          <a:spcPts val="0"/>
                        </a:spcAft>
                      </a:pPr>
                      <a:r>
                        <a:rPr lang="en-US" sz="900" dirty="0">
                          <a:effectLst/>
                        </a:rPr>
                        <a:t>0 </a:t>
                      </a:r>
                      <a:endParaRPr lang="zh-C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3975" algn="ctr">
                        <a:spcBef>
                          <a:spcPts val="670"/>
                        </a:spcBef>
                        <a:spcAft>
                          <a:spcPts val="0"/>
                        </a:spcAft>
                      </a:pPr>
                      <a:r>
                        <a:rPr lang="en-US" sz="900">
                          <a:effectLst/>
                        </a:rPr>
                        <a:t>0.3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4610" algn="ctr">
                        <a:spcBef>
                          <a:spcPts val="670"/>
                        </a:spcBef>
                        <a:spcAft>
                          <a:spcPts val="0"/>
                        </a:spcAft>
                      </a:pPr>
                      <a:r>
                        <a:rPr lang="en-US" sz="900">
                          <a:effectLst/>
                        </a:rPr>
                        <a:t>0.6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41935">
                        <a:spcBef>
                          <a:spcPts val="670"/>
                        </a:spcBef>
                        <a:spcAft>
                          <a:spcPts val="0"/>
                        </a:spcAft>
                      </a:pPr>
                      <a:r>
                        <a:rPr lang="en-US" sz="900">
                          <a:effectLst/>
                        </a:rPr>
                        <a:t>0.9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2070" algn="ctr">
                        <a:spcBef>
                          <a:spcPts val="670"/>
                        </a:spcBef>
                        <a:spcAft>
                          <a:spcPts val="0"/>
                        </a:spcAft>
                      </a:pPr>
                      <a:r>
                        <a:rPr lang="en-US" sz="900">
                          <a:effectLst/>
                        </a:rPr>
                        <a:t>1.2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6840" marR="54610" algn="ctr">
                        <a:spcBef>
                          <a:spcPts val="670"/>
                        </a:spcBef>
                        <a:spcAft>
                          <a:spcPts val="0"/>
                        </a:spcAft>
                      </a:pPr>
                      <a:r>
                        <a:rPr lang="en-US" sz="900">
                          <a:effectLst/>
                        </a:rPr>
                        <a:t>1.5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42570">
                        <a:spcBef>
                          <a:spcPts val="670"/>
                        </a:spcBef>
                        <a:spcAft>
                          <a:spcPts val="0"/>
                        </a:spcAft>
                      </a:pPr>
                      <a:r>
                        <a:rPr lang="en-US" sz="900">
                          <a:effectLst/>
                        </a:rPr>
                        <a:t>1.8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1435" algn="ctr">
                        <a:spcBef>
                          <a:spcPts val="670"/>
                        </a:spcBef>
                        <a:spcAft>
                          <a:spcPts val="0"/>
                        </a:spcAft>
                      </a:pPr>
                      <a:r>
                        <a:rPr lang="en-US" sz="900">
                          <a:effectLst/>
                        </a:rPr>
                        <a:t>2.1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6053461"/>
                  </a:ext>
                </a:extLst>
              </a:tr>
              <a:tr h="288374">
                <a:tc rowSpan="8">
                  <a:txBody>
                    <a:bodyPr/>
                    <a:lstStyle/>
                    <a:p>
                      <a:r>
                        <a:rPr lang="en-US" sz="900">
                          <a:effectLst/>
                        </a:rPr>
                        <a:t> </a:t>
                      </a:r>
                      <a:endParaRPr lang="zh-CN" sz="1100">
                        <a:effectLst/>
                      </a:endParaRPr>
                    </a:p>
                    <a:p>
                      <a:r>
                        <a:rPr lang="en-US" sz="900">
                          <a:effectLst/>
                        </a:rPr>
                        <a:t> </a:t>
                      </a:r>
                      <a:endParaRPr lang="zh-CN" sz="1100">
                        <a:effectLst/>
                      </a:endParaRPr>
                    </a:p>
                    <a:p>
                      <a:r>
                        <a:rPr lang="en-US" sz="900">
                          <a:effectLst/>
                        </a:rPr>
                        <a:t> </a:t>
                      </a:r>
                      <a:endParaRPr lang="zh-CN" sz="1100">
                        <a:effectLst/>
                      </a:endParaRPr>
                    </a:p>
                    <a:p>
                      <a:r>
                        <a:rPr lang="en-US" sz="900">
                          <a:effectLst/>
                        </a:rPr>
                        <a:t> </a:t>
                      </a:r>
                      <a:endParaRPr lang="zh-CN" sz="1100">
                        <a:effectLst/>
                      </a:endParaRPr>
                    </a:p>
                    <a:p>
                      <a:r>
                        <a:rPr lang="en-US" sz="900">
                          <a:effectLst/>
                        </a:rPr>
                        <a:t> </a:t>
                      </a:r>
                      <a:endParaRPr lang="zh-CN" sz="1100">
                        <a:effectLst/>
                      </a:endParaRPr>
                    </a:p>
                    <a:p>
                      <a:r>
                        <a:rPr lang="en-US" sz="900">
                          <a:effectLst/>
                        </a:rPr>
                        <a:t> </a:t>
                      </a:r>
                      <a:endParaRPr lang="zh-CN" sz="1100">
                        <a:effectLst/>
                      </a:endParaRPr>
                    </a:p>
                    <a:p>
                      <a:r>
                        <a:rPr lang="en-US" sz="900">
                          <a:effectLst/>
                        </a:rPr>
                        <a:t> </a:t>
                      </a:r>
                      <a:endParaRPr lang="zh-CN" sz="1100">
                        <a:effectLst/>
                      </a:endParaRPr>
                    </a:p>
                    <a:p>
                      <a:pPr>
                        <a:spcBef>
                          <a:spcPts val="40"/>
                        </a:spcBef>
                      </a:pPr>
                      <a:r>
                        <a:rPr lang="en-US" sz="700">
                          <a:effectLst/>
                        </a:rPr>
                        <a:t> </a:t>
                      </a:r>
                      <a:endParaRPr lang="zh-CN" sz="1100">
                        <a:effectLst/>
                      </a:endParaRPr>
                    </a:p>
                    <a:p>
                      <a:pPr marL="128905" marR="64770" indent="-29210">
                        <a:lnSpc>
                          <a:spcPct val="100000"/>
                        </a:lnSpc>
                        <a:spcAft>
                          <a:spcPts val="0"/>
                        </a:spcAft>
                      </a:pPr>
                      <a:r>
                        <a:rPr lang="zh-CN" sz="900">
                          <a:effectLst/>
                        </a:rPr>
                        <a:t>测线方向夹角</a:t>
                      </a:r>
                      <a:r>
                        <a:rPr lang="en-US" sz="900">
                          <a:effectLst/>
                        </a:rPr>
                        <a:t>/°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238760" algn="r">
                        <a:spcBef>
                          <a:spcPts val="670"/>
                        </a:spcBef>
                        <a:spcAft>
                          <a:spcPts val="0"/>
                        </a:spcAft>
                      </a:pPr>
                      <a:r>
                        <a:rPr lang="en-US" sz="900">
                          <a:effectLst/>
                        </a:rPr>
                        <a:t>0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7150" algn="ctr">
                        <a:spcBef>
                          <a:spcPts val="670"/>
                        </a:spcBef>
                        <a:spcAft>
                          <a:spcPts val="0"/>
                        </a:spcAft>
                      </a:pPr>
                      <a:r>
                        <a:rPr lang="en-US" sz="900">
                          <a:effectLst/>
                        </a:rPr>
                        <a:t>415.6922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3975" algn="ctr">
                        <a:spcBef>
                          <a:spcPts val="670"/>
                        </a:spcBef>
                        <a:spcAft>
                          <a:spcPts val="0"/>
                        </a:spcAft>
                      </a:pPr>
                      <a:r>
                        <a:rPr lang="en-US" sz="900" dirty="0">
                          <a:effectLst/>
                        </a:rPr>
                        <a:t>466.0911 </a:t>
                      </a:r>
                      <a:endParaRPr lang="zh-C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6515" algn="ctr">
                        <a:spcBef>
                          <a:spcPts val="670"/>
                        </a:spcBef>
                        <a:spcAft>
                          <a:spcPts val="0"/>
                        </a:spcAft>
                      </a:pPr>
                      <a:r>
                        <a:rPr lang="en-US" sz="900" dirty="0">
                          <a:effectLst/>
                        </a:rPr>
                        <a:t>516.4899 </a:t>
                      </a:r>
                      <a:endParaRPr lang="zh-C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8425">
                        <a:spcBef>
                          <a:spcPts val="670"/>
                        </a:spcBef>
                        <a:spcAft>
                          <a:spcPts val="0"/>
                        </a:spcAft>
                      </a:pPr>
                      <a:r>
                        <a:rPr lang="en-US" sz="900">
                          <a:effectLst/>
                        </a:rPr>
                        <a:t>566.8888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3340" algn="ctr">
                        <a:spcBef>
                          <a:spcPts val="670"/>
                        </a:spcBef>
                        <a:spcAft>
                          <a:spcPts val="0"/>
                        </a:spcAft>
                      </a:pPr>
                      <a:r>
                        <a:rPr lang="en-US" sz="900">
                          <a:effectLst/>
                        </a:rPr>
                        <a:t>617.2876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6840" marR="55880" algn="ctr">
                        <a:spcBef>
                          <a:spcPts val="670"/>
                        </a:spcBef>
                        <a:spcAft>
                          <a:spcPts val="0"/>
                        </a:spcAft>
                      </a:pPr>
                      <a:r>
                        <a:rPr lang="en-US" sz="900">
                          <a:effectLst/>
                        </a:rPr>
                        <a:t>667.6865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9060">
                        <a:spcBef>
                          <a:spcPts val="670"/>
                        </a:spcBef>
                        <a:spcAft>
                          <a:spcPts val="0"/>
                        </a:spcAft>
                      </a:pPr>
                      <a:r>
                        <a:rPr lang="en-US" sz="900">
                          <a:effectLst/>
                        </a:rPr>
                        <a:t>718.0854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2705" algn="ctr">
                        <a:spcBef>
                          <a:spcPts val="670"/>
                        </a:spcBef>
                        <a:spcAft>
                          <a:spcPts val="0"/>
                        </a:spcAft>
                      </a:pPr>
                      <a:r>
                        <a:rPr lang="en-US" sz="900">
                          <a:effectLst/>
                        </a:rPr>
                        <a:t>768.4842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64855591"/>
                  </a:ext>
                </a:extLst>
              </a:tr>
              <a:tr h="288374">
                <a:tc vMerge="1">
                  <a:txBody>
                    <a:bodyPr/>
                    <a:lstStyle/>
                    <a:p>
                      <a:endParaRPr lang="zh-CN" altLang="en-US"/>
                    </a:p>
                  </a:txBody>
                  <a:tcPr/>
                </a:tc>
                <a:tc>
                  <a:txBody>
                    <a:bodyPr/>
                    <a:lstStyle/>
                    <a:p>
                      <a:pPr marR="210820" algn="r">
                        <a:spcBef>
                          <a:spcPts val="670"/>
                        </a:spcBef>
                        <a:spcAft>
                          <a:spcPts val="0"/>
                        </a:spcAft>
                      </a:pPr>
                      <a:r>
                        <a:rPr lang="en-US" sz="900">
                          <a:effectLst/>
                        </a:rPr>
                        <a:t>45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7150" algn="ctr">
                        <a:spcBef>
                          <a:spcPts val="670"/>
                        </a:spcBef>
                        <a:spcAft>
                          <a:spcPts val="0"/>
                        </a:spcAft>
                      </a:pPr>
                      <a:r>
                        <a:rPr lang="en-US" sz="900">
                          <a:effectLst/>
                        </a:rPr>
                        <a:t>416.1915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3975" algn="ctr">
                        <a:spcBef>
                          <a:spcPts val="670"/>
                        </a:spcBef>
                        <a:spcAft>
                          <a:spcPts val="0"/>
                        </a:spcAft>
                      </a:pPr>
                      <a:r>
                        <a:rPr lang="en-US" sz="900">
                          <a:effectLst/>
                        </a:rPr>
                        <a:t>451.8717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6515" algn="ctr">
                        <a:spcBef>
                          <a:spcPts val="670"/>
                        </a:spcBef>
                        <a:spcAft>
                          <a:spcPts val="0"/>
                        </a:spcAft>
                      </a:pPr>
                      <a:r>
                        <a:rPr lang="en-US" sz="900" dirty="0">
                          <a:effectLst/>
                        </a:rPr>
                        <a:t>487.5519 </a:t>
                      </a:r>
                      <a:endParaRPr lang="zh-C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8425">
                        <a:spcBef>
                          <a:spcPts val="670"/>
                        </a:spcBef>
                        <a:spcAft>
                          <a:spcPts val="0"/>
                        </a:spcAft>
                      </a:pPr>
                      <a:r>
                        <a:rPr lang="en-US" sz="900">
                          <a:effectLst/>
                        </a:rPr>
                        <a:t>523.2321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3340" algn="ctr">
                        <a:spcBef>
                          <a:spcPts val="670"/>
                        </a:spcBef>
                        <a:spcAft>
                          <a:spcPts val="0"/>
                        </a:spcAft>
                      </a:pPr>
                      <a:r>
                        <a:rPr lang="en-US" sz="900">
                          <a:effectLst/>
                        </a:rPr>
                        <a:t>558.9123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6840" marR="55880" algn="ctr">
                        <a:spcBef>
                          <a:spcPts val="670"/>
                        </a:spcBef>
                        <a:spcAft>
                          <a:spcPts val="0"/>
                        </a:spcAft>
                      </a:pPr>
                      <a:r>
                        <a:rPr lang="en-US" sz="900">
                          <a:effectLst/>
                        </a:rPr>
                        <a:t>594.5924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9060">
                        <a:spcBef>
                          <a:spcPts val="670"/>
                        </a:spcBef>
                        <a:spcAft>
                          <a:spcPts val="0"/>
                        </a:spcAft>
                      </a:pPr>
                      <a:r>
                        <a:rPr lang="en-US" sz="900">
                          <a:effectLst/>
                        </a:rPr>
                        <a:t>630.2726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2705" algn="ctr">
                        <a:spcBef>
                          <a:spcPts val="670"/>
                        </a:spcBef>
                        <a:spcAft>
                          <a:spcPts val="0"/>
                        </a:spcAft>
                      </a:pPr>
                      <a:r>
                        <a:rPr lang="en-US" sz="900">
                          <a:effectLst/>
                        </a:rPr>
                        <a:t>665.9528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14963954"/>
                  </a:ext>
                </a:extLst>
              </a:tr>
              <a:tr h="288374">
                <a:tc vMerge="1">
                  <a:txBody>
                    <a:bodyPr/>
                    <a:lstStyle/>
                    <a:p>
                      <a:endParaRPr lang="zh-CN" altLang="en-US"/>
                    </a:p>
                  </a:txBody>
                  <a:tcPr/>
                </a:tc>
                <a:tc>
                  <a:txBody>
                    <a:bodyPr/>
                    <a:lstStyle/>
                    <a:p>
                      <a:pPr marR="210820" algn="r">
                        <a:spcBef>
                          <a:spcPts val="670"/>
                        </a:spcBef>
                        <a:spcAft>
                          <a:spcPts val="0"/>
                        </a:spcAft>
                      </a:pPr>
                      <a:r>
                        <a:rPr lang="en-US" sz="900">
                          <a:effectLst/>
                        </a:rPr>
                        <a:t>90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7150"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3975"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6515"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8425">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3340"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6840" marR="55880"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9060">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2705"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108471"/>
                  </a:ext>
                </a:extLst>
              </a:tr>
              <a:tr h="288374">
                <a:tc vMerge="1">
                  <a:txBody>
                    <a:bodyPr/>
                    <a:lstStyle/>
                    <a:p>
                      <a:endParaRPr lang="zh-CN" altLang="en-US"/>
                    </a:p>
                  </a:txBody>
                  <a:tcPr/>
                </a:tc>
                <a:tc>
                  <a:txBody>
                    <a:bodyPr/>
                    <a:lstStyle/>
                    <a:p>
                      <a:pPr marR="180975" algn="r">
                        <a:spcBef>
                          <a:spcPts val="670"/>
                        </a:spcBef>
                        <a:spcAft>
                          <a:spcPts val="0"/>
                        </a:spcAft>
                      </a:pPr>
                      <a:r>
                        <a:rPr lang="en-US" sz="900">
                          <a:effectLst/>
                        </a:rPr>
                        <a:t>135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7150" algn="ctr">
                        <a:spcBef>
                          <a:spcPts val="670"/>
                        </a:spcBef>
                        <a:spcAft>
                          <a:spcPts val="0"/>
                        </a:spcAft>
                      </a:pPr>
                      <a:r>
                        <a:rPr lang="en-US" sz="900">
                          <a:effectLst/>
                        </a:rPr>
                        <a:t>416.1915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3975" algn="ctr">
                        <a:spcBef>
                          <a:spcPts val="670"/>
                        </a:spcBef>
                        <a:spcAft>
                          <a:spcPts val="0"/>
                        </a:spcAft>
                      </a:pPr>
                      <a:r>
                        <a:rPr lang="en-US" sz="900">
                          <a:effectLst/>
                        </a:rPr>
                        <a:t>380.5113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6515" algn="ctr">
                        <a:spcBef>
                          <a:spcPts val="670"/>
                        </a:spcBef>
                        <a:spcAft>
                          <a:spcPts val="0"/>
                        </a:spcAft>
                      </a:pPr>
                      <a:r>
                        <a:rPr lang="en-US" sz="900">
                          <a:effectLst/>
                        </a:rPr>
                        <a:t>344.8312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27635">
                        <a:spcBef>
                          <a:spcPts val="670"/>
                        </a:spcBef>
                        <a:spcAft>
                          <a:spcPts val="0"/>
                        </a:spcAft>
                      </a:pPr>
                      <a:r>
                        <a:rPr lang="en-US" sz="900">
                          <a:effectLst/>
                        </a:rPr>
                        <a:t>309.151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3340" algn="ctr">
                        <a:spcBef>
                          <a:spcPts val="670"/>
                        </a:spcBef>
                        <a:spcAft>
                          <a:spcPts val="0"/>
                        </a:spcAft>
                      </a:pPr>
                      <a:r>
                        <a:rPr lang="en-US" sz="900">
                          <a:effectLst/>
                        </a:rPr>
                        <a:t>273.4708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6840" marR="55880" algn="ctr">
                        <a:spcBef>
                          <a:spcPts val="670"/>
                        </a:spcBef>
                        <a:spcAft>
                          <a:spcPts val="0"/>
                        </a:spcAft>
                      </a:pPr>
                      <a:r>
                        <a:rPr lang="en-US" sz="900">
                          <a:effectLst/>
                        </a:rPr>
                        <a:t>237.7906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9060">
                        <a:spcBef>
                          <a:spcPts val="670"/>
                        </a:spcBef>
                        <a:spcAft>
                          <a:spcPts val="0"/>
                        </a:spcAft>
                      </a:pPr>
                      <a:r>
                        <a:rPr lang="en-US" sz="900">
                          <a:effectLst/>
                        </a:rPr>
                        <a:t>202.1104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2705" algn="ctr">
                        <a:spcBef>
                          <a:spcPts val="670"/>
                        </a:spcBef>
                        <a:spcAft>
                          <a:spcPts val="0"/>
                        </a:spcAft>
                      </a:pPr>
                      <a:r>
                        <a:rPr lang="en-US" sz="900">
                          <a:effectLst/>
                        </a:rPr>
                        <a:t>166.4302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29746244"/>
                  </a:ext>
                </a:extLst>
              </a:tr>
              <a:tr h="288374">
                <a:tc vMerge="1">
                  <a:txBody>
                    <a:bodyPr/>
                    <a:lstStyle/>
                    <a:p>
                      <a:endParaRPr lang="zh-CN" altLang="en-US"/>
                    </a:p>
                  </a:txBody>
                  <a:tcPr/>
                </a:tc>
                <a:tc>
                  <a:txBody>
                    <a:bodyPr/>
                    <a:lstStyle/>
                    <a:p>
                      <a:pPr marR="180975" algn="r">
                        <a:spcBef>
                          <a:spcPts val="670"/>
                        </a:spcBef>
                        <a:spcAft>
                          <a:spcPts val="0"/>
                        </a:spcAft>
                      </a:pPr>
                      <a:r>
                        <a:rPr lang="en-US" sz="900">
                          <a:effectLst/>
                        </a:rPr>
                        <a:t>180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7150" algn="ctr">
                        <a:spcBef>
                          <a:spcPts val="670"/>
                        </a:spcBef>
                        <a:spcAft>
                          <a:spcPts val="0"/>
                        </a:spcAft>
                      </a:pPr>
                      <a:r>
                        <a:rPr lang="en-US" sz="900">
                          <a:effectLst/>
                        </a:rPr>
                        <a:t>415.6922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3975" algn="ctr">
                        <a:spcBef>
                          <a:spcPts val="670"/>
                        </a:spcBef>
                        <a:spcAft>
                          <a:spcPts val="0"/>
                        </a:spcAft>
                      </a:pPr>
                      <a:r>
                        <a:rPr lang="en-US" sz="900">
                          <a:effectLst/>
                        </a:rPr>
                        <a:t>365.2933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6515" algn="ctr">
                        <a:spcBef>
                          <a:spcPts val="670"/>
                        </a:spcBef>
                        <a:spcAft>
                          <a:spcPts val="0"/>
                        </a:spcAft>
                      </a:pPr>
                      <a:r>
                        <a:rPr lang="en-US" sz="900">
                          <a:effectLst/>
                        </a:rPr>
                        <a:t>314.8945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8425">
                        <a:spcBef>
                          <a:spcPts val="670"/>
                        </a:spcBef>
                        <a:spcAft>
                          <a:spcPts val="0"/>
                        </a:spcAft>
                      </a:pPr>
                      <a:r>
                        <a:rPr lang="en-US" sz="900">
                          <a:effectLst/>
                        </a:rPr>
                        <a:t>264.4956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3340" algn="ctr">
                        <a:spcBef>
                          <a:spcPts val="670"/>
                        </a:spcBef>
                        <a:spcAft>
                          <a:spcPts val="0"/>
                        </a:spcAft>
                      </a:pPr>
                      <a:r>
                        <a:rPr lang="en-US" sz="900">
                          <a:effectLst/>
                        </a:rPr>
                        <a:t>214.0967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6840" marR="55880" algn="ctr">
                        <a:spcBef>
                          <a:spcPts val="670"/>
                        </a:spcBef>
                        <a:spcAft>
                          <a:spcPts val="0"/>
                        </a:spcAft>
                      </a:pPr>
                      <a:r>
                        <a:rPr lang="en-US" sz="900">
                          <a:effectLst/>
                        </a:rPr>
                        <a:t>163.6979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28270">
                        <a:spcBef>
                          <a:spcPts val="670"/>
                        </a:spcBef>
                        <a:spcAft>
                          <a:spcPts val="0"/>
                        </a:spcAft>
                      </a:pPr>
                      <a:r>
                        <a:rPr lang="en-US" sz="900">
                          <a:effectLst/>
                        </a:rPr>
                        <a:t>113.299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1435" algn="ctr">
                        <a:spcBef>
                          <a:spcPts val="670"/>
                        </a:spcBef>
                        <a:spcAft>
                          <a:spcPts val="0"/>
                        </a:spcAft>
                      </a:pPr>
                      <a:r>
                        <a:rPr lang="en-US" sz="900">
                          <a:effectLst/>
                        </a:rPr>
                        <a:t>62.9002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2733592"/>
                  </a:ext>
                </a:extLst>
              </a:tr>
              <a:tr h="288374">
                <a:tc vMerge="1">
                  <a:txBody>
                    <a:bodyPr/>
                    <a:lstStyle/>
                    <a:p>
                      <a:endParaRPr lang="zh-CN" altLang="en-US"/>
                    </a:p>
                  </a:txBody>
                  <a:tcPr/>
                </a:tc>
                <a:tc>
                  <a:txBody>
                    <a:bodyPr/>
                    <a:lstStyle/>
                    <a:p>
                      <a:pPr marR="180975" algn="r">
                        <a:spcBef>
                          <a:spcPts val="670"/>
                        </a:spcBef>
                        <a:spcAft>
                          <a:spcPts val="0"/>
                        </a:spcAft>
                      </a:pPr>
                      <a:r>
                        <a:rPr lang="en-US" sz="900">
                          <a:effectLst/>
                        </a:rPr>
                        <a:t>225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7150" algn="ctr">
                        <a:spcBef>
                          <a:spcPts val="670"/>
                        </a:spcBef>
                        <a:spcAft>
                          <a:spcPts val="0"/>
                        </a:spcAft>
                      </a:pPr>
                      <a:r>
                        <a:rPr lang="en-US" sz="900">
                          <a:effectLst/>
                        </a:rPr>
                        <a:t>416.1915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3975" algn="ctr">
                        <a:spcBef>
                          <a:spcPts val="670"/>
                        </a:spcBef>
                        <a:spcAft>
                          <a:spcPts val="0"/>
                        </a:spcAft>
                      </a:pPr>
                      <a:r>
                        <a:rPr lang="en-US" sz="900">
                          <a:effectLst/>
                        </a:rPr>
                        <a:t>380.5113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6515" algn="ctr">
                        <a:spcBef>
                          <a:spcPts val="670"/>
                        </a:spcBef>
                        <a:spcAft>
                          <a:spcPts val="0"/>
                        </a:spcAft>
                      </a:pPr>
                      <a:r>
                        <a:rPr lang="en-US" sz="900">
                          <a:effectLst/>
                        </a:rPr>
                        <a:t>344.8312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27635">
                        <a:spcBef>
                          <a:spcPts val="670"/>
                        </a:spcBef>
                        <a:spcAft>
                          <a:spcPts val="0"/>
                        </a:spcAft>
                      </a:pPr>
                      <a:r>
                        <a:rPr lang="en-US" sz="900">
                          <a:effectLst/>
                        </a:rPr>
                        <a:t>309.151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3340" algn="ctr">
                        <a:spcBef>
                          <a:spcPts val="670"/>
                        </a:spcBef>
                        <a:spcAft>
                          <a:spcPts val="0"/>
                        </a:spcAft>
                      </a:pPr>
                      <a:r>
                        <a:rPr lang="en-US" sz="900">
                          <a:effectLst/>
                        </a:rPr>
                        <a:t>273.4708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6840" marR="55880" algn="ctr">
                        <a:spcBef>
                          <a:spcPts val="670"/>
                        </a:spcBef>
                        <a:spcAft>
                          <a:spcPts val="0"/>
                        </a:spcAft>
                      </a:pPr>
                      <a:r>
                        <a:rPr lang="en-US" sz="900">
                          <a:effectLst/>
                        </a:rPr>
                        <a:t>237.7906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9060">
                        <a:spcBef>
                          <a:spcPts val="670"/>
                        </a:spcBef>
                        <a:spcAft>
                          <a:spcPts val="0"/>
                        </a:spcAft>
                      </a:pPr>
                      <a:r>
                        <a:rPr lang="en-US" sz="900">
                          <a:effectLst/>
                        </a:rPr>
                        <a:t>202.1104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2705" algn="ctr">
                        <a:spcBef>
                          <a:spcPts val="670"/>
                        </a:spcBef>
                        <a:spcAft>
                          <a:spcPts val="0"/>
                        </a:spcAft>
                      </a:pPr>
                      <a:r>
                        <a:rPr lang="en-US" sz="900">
                          <a:effectLst/>
                        </a:rPr>
                        <a:t>166.4302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04742128"/>
                  </a:ext>
                </a:extLst>
              </a:tr>
              <a:tr h="288374">
                <a:tc vMerge="1">
                  <a:txBody>
                    <a:bodyPr/>
                    <a:lstStyle/>
                    <a:p>
                      <a:endParaRPr lang="zh-CN" altLang="en-US"/>
                    </a:p>
                  </a:txBody>
                  <a:tcPr/>
                </a:tc>
                <a:tc>
                  <a:txBody>
                    <a:bodyPr/>
                    <a:lstStyle/>
                    <a:p>
                      <a:pPr marR="180975" algn="r">
                        <a:spcBef>
                          <a:spcPts val="670"/>
                        </a:spcBef>
                        <a:spcAft>
                          <a:spcPts val="0"/>
                        </a:spcAft>
                      </a:pPr>
                      <a:r>
                        <a:rPr lang="en-US" sz="900">
                          <a:effectLst/>
                        </a:rPr>
                        <a:t>270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7150"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3975"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6515"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8425">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3340"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6840" marR="55880"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9060">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2705" algn="ctr">
                        <a:spcBef>
                          <a:spcPts val="670"/>
                        </a:spcBef>
                        <a:spcAft>
                          <a:spcPts val="0"/>
                        </a:spcAft>
                      </a:pPr>
                      <a:r>
                        <a:rPr lang="en-US" sz="900">
                          <a:effectLst/>
                        </a:rPr>
                        <a:t>416.6919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09099069"/>
                  </a:ext>
                </a:extLst>
              </a:tr>
              <a:tr h="288374">
                <a:tc vMerge="1">
                  <a:txBody>
                    <a:bodyPr/>
                    <a:lstStyle/>
                    <a:p>
                      <a:endParaRPr lang="zh-CN" altLang="en-US"/>
                    </a:p>
                  </a:txBody>
                  <a:tcPr/>
                </a:tc>
                <a:tc>
                  <a:txBody>
                    <a:bodyPr/>
                    <a:lstStyle/>
                    <a:p>
                      <a:pPr marR="180975" algn="r">
                        <a:spcBef>
                          <a:spcPts val="670"/>
                        </a:spcBef>
                        <a:spcAft>
                          <a:spcPts val="0"/>
                        </a:spcAft>
                      </a:pPr>
                      <a:r>
                        <a:rPr lang="en-US" sz="900">
                          <a:effectLst/>
                        </a:rPr>
                        <a:t>315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7150" algn="ctr">
                        <a:spcBef>
                          <a:spcPts val="670"/>
                        </a:spcBef>
                        <a:spcAft>
                          <a:spcPts val="0"/>
                        </a:spcAft>
                      </a:pPr>
                      <a:r>
                        <a:rPr lang="en-US" sz="900">
                          <a:effectLst/>
                        </a:rPr>
                        <a:t>416.1915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4300" marR="53975" algn="ctr">
                        <a:spcBef>
                          <a:spcPts val="670"/>
                        </a:spcBef>
                        <a:spcAft>
                          <a:spcPts val="0"/>
                        </a:spcAft>
                      </a:pPr>
                      <a:r>
                        <a:rPr lang="en-US" sz="900">
                          <a:effectLst/>
                        </a:rPr>
                        <a:t>451.8717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6515" algn="ctr">
                        <a:spcBef>
                          <a:spcPts val="670"/>
                        </a:spcBef>
                        <a:spcAft>
                          <a:spcPts val="0"/>
                        </a:spcAft>
                      </a:pPr>
                      <a:r>
                        <a:rPr lang="en-US" sz="900">
                          <a:effectLst/>
                        </a:rPr>
                        <a:t>487.5519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8425">
                        <a:spcBef>
                          <a:spcPts val="670"/>
                        </a:spcBef>
                        <a:spcAft>
                          <a:spcPts val="0"/>
                        </a:spcAft>
                      </a:pPr>
                      <a:r>
                        <a:rPr lang="en-US" sz="900">
                          <a:effectLst/>
                        </a:rPr>
                        <a:t>523.2321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3340" algn="ctr">
                        <a:spcBef>
                          <a:spcPts val="670"/>
                        </a:spcBef>
                        <a:spcAft>
                          <a:spcPts val="0"/>
                        </a:spcAft>
                      </a:pPr>
                      <a:r>
                        <a:rPr lang="en-US" sz="900">
                          <a:effectLst/>
                        </a:rPr>
                        <a:t>558.9123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6840" marR="55880" algn="ctr">
                        <a:spcBef>
                          <a:spcPts val="670"/>
                        </a:spcBef>
                        <a:spcAft>
                          <a:spcPts val="0"/>
                        </a:spcAft>
                      </a:pPr>
                      <a:r>
                        <a:rPr lang="en-US" sz="900">
                          <a:effectLst/>
                        </a:rPr>
                        <a:t>594.5924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9060">
                        <a:spcBef>
                          <a:spcPts val="670"/>
                        </a:spcBef>
                        <a:spcAft>
                          <a:spcPts val="0"/>
                        </a:spcAft>
                      </a:pPr>
                      <a:r>
                        <a:rPr lang="en-US" sz="900">
                          <a:effectLst/>
                        </a:rPr>
                        <a:t>630.2726 </a:t>
                      </a:r>
                      <a:endParaRPr lang="zh-C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5570" marR="52705" algn="ctr">
                        <a:spcBef>
                          <a:spcPts val="670"/>
                        </a:spcBef>
                        <a:spcAft>
                          <a:spcPts val="0"/>
                        </a:spcAft>
                      </a:pPr>
                      <a:r>
                        <a:rPr lang="en-US" sz="900" dirty="0">
                          <a:effectLst/>
                        </a:rPr>
                        <a:t>665.9528 </a:t>
                      </a:r>
                      <a:endParaRPr lang="zh-C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52737680"/>
                  </a:ext>
                </a:extLst>
              </a:tr>
            </a:tbl>
          </a:graphicData>
        </a:graphic>
      </p:graphicFrame>
      <p:cxnSp>
        <p:nvCxnSpPr>
          <p:cNvPr id="16" name="直接连接符 15">
            <a:extLst>
              <a:ext uri="{FF2B5EF4-FFF2-40B4-BE49-F238E27FC236}">
                <a16:creationId xmlns:a16="http://schemas.microsoft.com/office/drawing/2014/main" id="{71F1A6E6-808D-44C1-9B4E-F76CE5D55337}"/>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等腰三角形 16">
            <a:extLst>
              <a:ext uri="{FF2B5EF4-FFF2-40B4-BE49-F238E27FC236}">
                <a16:creationId xmlns:a16="http://schemas.microsoft.com/office/drawing/2014/main" id="{C06406F1-D504-4D79-BAF8-16757C154621}"/>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408C3182-4AE1-4140-AF03-3AC59B8787D2}"/>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EF8F60C4-1821-4304-86D4-5356ADBB92C4}"/>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sp>
        <p:nvSpPr>
          <p:cNvPr id="21" name="文本框 20">
            <a:extLst>
              <a:ext uri="{FF2B5EF4-FFF2-40B4-BE49-F238E27FC236}">
                <a16:creationId xmlns:a16="http://schemas.microsoft.com/office/drawing/2014/main" id="{503F5233-DE15-473C-803E-2C004A77459B}"/>
              </a:ext>
            </a:extLst>
          </p:cNvPr>
          <p:cNvSpPr txBox="1"/>
          <p:nvPr/>
        </p:nvSpPr>
        <p:spPr>
          <a:xfrm>
            <a:off x="5642972" y="1043830"/>
            <a:ext cx="1441420"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关键词：投影法</a:t>
            </a:r>
          </a:p>
        </p:txBody>
      </p:sp>
      <p:pic>
        <p:nvPicPr>
          <p:cNvPr id="22" name="图片 21">
            <a:extLst>
              <a:ext uri="{FF2B5EF4-FFF2-40B4-BE49-F238E27FC236}">
                <a16:creationId xmlns:a16="http://schemas.microsoft.com/office/drawing/2014/main" id="{BFE93D52-19C9-4299-AF1B-16CE42A61CB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Tree>
    <p:extLst>
      <p:ext uri="{BB962C8B-B14F-4D97-AF65-F5344CB8AC3E}">
        <p14:creationId xmlns:p14="http://schemas.microsoft.com/office/powerpoint/2010/main" val="2209171426"/>
      </p:ext>
    </p:extLst>
  </p:cSld>
  <p:clrMapOvr>
    <a:masterClrMapping/>
  </p:clrMapOvr>
  <mc:AlternateContent xmlns:mc="http://schemas.openxmlformats.org/markup-compatibility/2006" xmlns:p14="http://schemas.microsoft.com/office/powerpoint/2010/main">
    <mc:Choice Requires="p14">
      <p:transition spd="slow" p14:dur="2000" advTm="43543"/>
    </mc:Choice>
    <mc:Fallback xmlns="">
      <p:transition spd="slow" advTm="43543"/>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6C8FAC-D42E-441E-BC7C-89C75B962478}"/>
              </a:ext>
            </a:extLst>
          </p:cNvPr>
          <p:cNvPicPr>
            <a:picLocks noChangeAspect="1"/>
          </p:cNvPicPr>
          <p:nvPr/>
        </p:nvPicPr>
        <p:blipFill>
          <a:blip r:embed="rId2" cstate="print">
            <a:alphaModFix am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905000" y="-1828800"/>
            <a:ext cx="16459010" cy="10118451"/>
          </a:xfrm>
          <a:prstGeom prst="rect">
            <a:avLst/>
          </a:prstGeom>
        </p:spPr>
      </p:pic>
      <p:sp>
        <p:nvSpPr>
          <p:cNvPr id="8" name="文本框 7">
            <a:extLst>
              <a:ext uri="{FF2B5EF4-FFF2-40B4-BE49-F238E27FC236}">
                <a16:creationId xmlns:a16="http://schemas.microsoft.com/office/drawing/2014/main" id="{1736A506-E1A9-4B29-834F-CD62648AE4F3}"/>
              </a:ext>
            </a:extLst>
          </p:cNvPr>
          <p:cNvSpPr txBox="1"/>
          <p:nvPr/>
        </p:nvSpPr>
        <p:spPr>
          <a:xfrm>
            <a:off x="4800600" y="3276600"/>
            <a:ext cx="2362200" cy="400110"/>
          </a:xfrm>
          <a:prstGeom prst="rect">
            <a:avLst/>
          </a:prstGeom>
          <a:noFill/>
        </p:spPr>
        <p:txBody>
          <a:bodyPr wrap="square" rtlCol="0">
            <a:spAutoFit/>
          </a:bodyPr>
          <a:lstStyle/>
          <a:p>
            <a:pPr algn="ctr"/>
            <a:r>
              <a:rPr lang="zh-CN" altLang="en-US" sz="2000" dirty="0">
                <a:solidFill>
                  <a:srgbClr val="FFFF99"/>
                </a:solidFill>
                <a:effectLst>
                  <a:glow rad="177800">
                    <a:srgbClr val="ECE5D8">
                      <a:alpha val="26000"/>
                    </a:srgbClr>
                  </a:glow>
                </a:effectLst>
                <a:latin typeface="汉仪文黑-85W" panose="00020600040101010101" pitchFamily="18" charset="-128"/>
                <a:ea typeface="汉仪文黑-85W" panose="00020600040101010101" pitchFamily="18" charset="-128"/>
                <a:cs typeface="汉仪文黑-85W" panose="00020600040101010101" pitchFamily="18" charset="-128"/>
              </a:rPr>
              <a:t>第三问建模与求解</a:t>
            </a:r>
          </a:p>
        </p:txBody>
      </p:sp>
      <p:cxnSp>
        <p:nvCxnSpPr>
          <p:cNvPr id="10" name="直接连接符 9">
            <a:extLst>
              <a:ext uri="{FF2B5EF4-FFF2-40B4-BE49-F238E27FC236}">
                <a16:creationId xmlns:a16="http://schemas.microsoft.com/office/drawing/2014/main" id="{80F4266E-A487-412B-8F68-3951C0A952E6}"/>
              </a:ext>
            </a:extLst>
          </p:cNvPr>
          <p:cNvCxnSpPr>
            <a:cxnSpLocks/>
            <a:stCxn id="8" idx="3"/>
          </p:cNvCxnSpPr>
          <p:nvPr/>
        </p:nvCxnSpPr>
        <p:spPr>
          <a:xfrm>
            <a:off x="7162800" y="3476655"/>
            <a:ext cx="4191000" cy="28546"/>
          </a:xfrm>
          <a:prstGeom prst="line">
            <a:avLst/>
          </a:prstGeom>
          <a:ln>
            <a:solidFill>
              <a:srgbClr val="FFFF99"/>
            </a:solidFill>
          </a:ln>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21D9366A-A8C4-46BA-A900-F1CA777BB90C}"/>
              </a:ext>
            </a:extLst>
          </p:cNvPr>
          <p:cNvCxnSpPr>
            <a:cxnSpLocks/>
          </p:cNvCxnSpPr>
          <p:nvPr/>
        </p:nvCxnSpPr>
        <p:spPr>
          <a:xfrm>
            <a:off x="838200" y="3462241"/>
            <a:ext cx="3962400" cy="28545"/>
          </a:xfrm>
          <a:prstGeom prst="line">
            <a:avLst/>
          </a:prstGeom>
          <a:ln>
            <a:solidFill>
              <a:srgbClr val="FFFF9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0523871"/>
      </p:ext>
    </p:extLst>
  </p:cSld>
  <p:clrMapOvr>
    <a:masterClrMapping/>
  </p:clrMapOvr>
  <mc:AlternateContent xmlns:mc="http://schemas.openxmlformats.org/markup-compatibility/2006" xmlns:p14="http://schemas.microsoft.com/office/powerpoint/2010/main">
    <mc:Choice Requires="p14">
      <p:transition spd="slow" p14:dur="2000" advTm="1371"/>
    </mc:Choice>
    <mc:Fallback xmlns="">
      <p:transition spd="slow" advTm="1371"/>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4576826" cy="690574"/>
          </a:xfrm>
          <a:prstGeom prst="rect">
            <a:avLst/>
          </a:prstGeom>
        </p:spPr>
        <p:txBody>
          <a:bodyPr vert="horz" wrap="square" lIns="0" tIns="13335" rIns="0" bIns="0" rtlCol="0">
            <a:spAutoFit/>
          </a:bodyPr>
          <a:lstStyle/>
          <a:p>
            <a:pPr marL="12700">
              <a:spcBef>
                <a:spcPts val="105"/>
              </a:spcBef>
            </a:pPr>
            <a:r>
              <a:rPr lang="zh-CN" altLang="en-US" sz="4400" dirty="0">
                <a:solidFill>
                  <a:srgbClr val="094676"/>
                </a:solidFill>
                <a:latin typeface="微软雅黑" panose="020B0503020204020204" pitchFamily="34" charset="-122"/>
                <a:ea typeface="微软雅黑" panose="020B0503020204020204" pitchFamily="34" charset="-122"/>
              </a:rPr>
              <a:t>第三问建模</a:t>
            </a:r>
            <a:r>
              <a:rPr lang="zh-CN" altLang="en-US" sz="4400"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4400" dirty="0">
                <a:solidFill>
                  <a:srgbClr val="094676"/>
                </a:solidFill>
                <a:latin typeface="微软雅黑" panose="020B0503020204020204" pitchFamily="34" charset="-122"/>
                <a:ea typeface="微软雅黑" panose="020B0503020204020204" pitchFamily="34" charset="-122"/>
              </a:rPr>
              <a:t>求解</a:t>
            </a:r>
            <a:endParaRPr spc="-1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C0CED9-9630-4F70-9AAE-488831CABA2B}"/>
              </a:ext>
            </a:extLst>
          </p:cNvPr>
          <p:cNvSpPr txBox="1"/>
          <p:nvPr/>
        </p:nvSpPr>
        <p:spPr>
          <a:xfrm>
            <a:off x="6019800" y="879267"/>
            <a:ext cx="4108817"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关键词：评价函数、加权平均法、模拟退火算法</a:t>
            </a:r>
          </a:p>
        </p:txBody>
      </p:sp>
      <p:sp>
        <p:nvSpPr>
          <p:cNvPr id="4" name="文本框 3">
            <a:extLst>
              <a:ext uri="{FF2B5EF4-FFF2-40B4-BE49-F238E27FC236}">
                <a16:creationId xmlns:a16="http://schemas.microsoft.com/office/drawing/2014/main" id="{FD492AEF-BA43-4490-89DD-B6EB4D88A951}"/>
              </a:ext>
            </a:extLst>
          </p:cNvPr>
          <p:cNvSpPr txBox="1"/>
          <p:nvPr/>
        </p:nvSpPr>
        <p:spPr>
          <a:xfrm>
            <a:off x="2057400" y="6248400"/>
            <a:ext cx="7162800" cy="461665"/>
          </a:xfrm>
          <a:prstGeom prst="rect">
            <a:avLst/>
          </a:prstGeom>
          <a:noFill/>
        </p:spPr>
        <p:txBody>
          <a:bodyPr wrap="square" rtlCol="0">
            <a:spAutoFit/>
          </a:bodyPr>
          <a:lstStyle/>
          <a:p>
            <a:pPr algn="just"/>
            <a:r>
              <a:rPr lang="en-US" altLang="zh-CN" sz="1200" spc="-1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P.S.</a:t>
            </a:r>
            <a:r>
              <a:rPr lang="zh-CN" altLang="zh-CN" sz="1200" spc="-1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根据中华人民共和国交通运输行业标准中对多波束测深系统测量技术要求，测深线布设方向应该按工程的需要平行于等深线的走向，并且必须按直线行驶，测线与测线之</a:t>
            </a:r>
            <a:r>
              <a:rPr lang="zh-CN" altLang="zh-CN" sz="12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间保持平行。</a:t>
            </a:r>
          </a:p>
        </p:txBody>
      </p:sp>
      <p:pic>
        <p:nvPicPr>
          <p:cNvPr id="9" name="图片 8">
            <a:extLst>
              <a:ext uri="{FF2B5EF4-FFF2-40B4-BE49-F238E27FC236}">
                <a16:creationId xmlns:a16="http://schemas.microsoft.com/office/drawing/2014/main" id="{280C56FD-2F84-45E8-8E68-5933BA62D4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1150949"/>
            <a:ext cx="3124200" cy="1964137"/>
          </a:xfrm>
          <a:prstGeom prst="rect">
            <a:avLst/>
          </a:prstGeom>
        </p:spPr>
      </p:pic>
      <p:pic>
        <p:nvPicPr>
          <p:cNvPr id="11" name="图片 10">
            <a:extLst>
              <a:ext uri="{FF2B5EF4-FFF2-40B4-BE49-F238E27FC236}">
                <a16:creationId xmlns:a16="http://schemas.microsoft.com/office/drawing/2014/main" id="{1AB336AD-2624-4570-9F1F-F54CAD0894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6594" y="899320"/>
            <a:ext cx="2723206" cy="2608387"/>
          </a:xfrm>
          <a:prstGeom prst="rect">
            <a:avLst/>
          </a:prstGeom>
        </p:spPr>
      </p:pic>
      <p:sp>
        <p:nvSpPr>
          <p:cNvPr id="12" name="文本框 11">
            <a:extLst>
              <a:ext uri="{FF2B5EF4-FFF2-40B4-BE49-F238E27FC236}">
                <a16:creationId xmlns:a16="http://schemas.microsoft.com/office/drawing/2014/main" id="{78DE60AD-53BE-42ED-995C-0AC4DCB8831D}"/>
              </a:ext>
            </a:extLst>
          </p:cNvPr>
          <p:cNvSpPr txBox="1"/>
          <p:nvPr/>
        </p:nvSpPr>
        <p:spPr>
          <a:xfrm>
            <a:off x="6005763" y="1322394"/>
            <a:ext cx="5504447" cy="954107"/>
          </a:xfrm>
          <a:prstGeom prst="rect">
            <a:avLst/>
          </a:prstGeom>
          <a:noFill/>
        </p:spPr>
        <p:txBody>
          <a:bodyPr wrap="square" rtlCol="0">
            <a:spAutoFit/>
          </a:bodyPr>
          <a:lstStyle/>
          <a:p>
            <a:r>
              <a:rPr lang="zh-CN" altLang="zh-CN" sz="1400" spc="-1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当</a:t>
            </a:r>
            <a:r>
              <a:rPr lang="en-US" altLang="zh-CN" sz="1400" spc="-1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β</a:t>
            </a:r>
            <a:r>
              <a:rPr lang="zh-CN" altLang="zh-CN" sz="1400" spc="-11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大于 </a:t>
            </a:r>
            <a:r>
              <a:rPr lang="en-US" altLang="zh-CN" sz="1400" spc="-1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90</a:t>
            </a:r>
            <a:r>
              <a:rPr lang="en-US" altLang="zh-CN"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400" spc="-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度时，</a:t>
            </a:r>
            <a:r>
              <a:rPr lang="en-US" altLang="zh-CN" sz="1400" spc="-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β</a:t>
            </a:r>
            <a:r>
              <a:rPr lang="zh-CN" altLang="zh-CN" sz="1400" spc="-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越小，测线总长越小；当</a:t>
            </a:r>
            <a:r>
              <a:rPr lang="en-US" altLang="zh-CN" sz="1400" spc="-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β</a:t>
            </a:r>
            <a:r>
              <a:rPr lang="zh-CN" altLang="zh-CN" sz="1400" spc="-10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大于 </a:t>
            </a:r>
            <a:r>
              <a:rPr lang="en-US" altLang="zh-CN" sz="1400" spc="-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90</a:t>
            </a:r>
            <a:r>
              <a:rPr lang="en-US" altLang="zh-CN"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400" spc="-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度时，</a:t>
            </a:r>
            <a:r>
              <a:rPr lang="en-US" altLang="zh-CN" sz="1400" spc="-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β</a:t>
            </a:r>
            <a:r>
              <a:rPr lang="en-US" altLang="zh-CN"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越大，测线总长度越小，因此易得，当测线垂直于东西方向时，我们可以得到一个最优</a:t>
            </a:r>
            <a:r>
              <a:rPr lang="zh-CN" altLang="zh-CN" sz="1400" spc="-7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解，同时我们保持覆盖率百分之十的约束下限，即在这种约束下易得测线规划的最优解</a:t>
            </a:r>
            <a:endParaRPr lang="zh-CN" altLang="en-US" sz="1400" dirty="0">
              <a:solidFill>
                <a:srgbClr val="094676"/>
              </a:solidFill>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7C1EF979-CB00-4F3F-A7FA-81171E6F692A}"/>
              </a:ext>
            </a:extLst>
          </p:cNvPr>
          <p:cNvGrpSpPr/>
          <p:nvPr/>
        </p:nvGrpSpPr>
        <p:grpSpPr>
          <a:xfrm>
            <a:off x="304800" y="3664575"/>
            <a:ext cx="5434263" cy="2042476"/>
            <a:chOff x="5977690" y="2591866"/>
            <a:chExt cx="5434263" cy="2042476"/>
          </a:xfrm>
        </p:grpSpPr>
        <p:sp>
          <p:nvSpPr>
            <p:cNvPr id="13" name="文本框 12">
              <a:extLst>
                <a:ext uri="{FF2B5EF4-FFF2-40B4-BE49-F238E27FC236}">
                  <a16:creationId xmlns:a16="http://schemas.microsoft.com/office/drawing/2014/main" id="{79AFCD20-7C06-442E-B305-33FF157F2D86}"/>
                </a:ext>
              </a:extLst>
            </p:cNvPr>
            <p:cNvSpPr txBox="1"/>
            <p:nvPr/>
          </p:nvSpPr>
          <p:spPr>
            <a:xfrm>
              <a:off x="6001753" y="2591866"/>
              <a:ext cx="5410200" cy="523220"/>
            </a:xfrm>
            <a:prstGeom prst="rect">
              <a:avLst/>
            </a:prstGeom>
            <a:noFill/>
          </p:spPr>
          <p:txBody>
            <a:bodyPr wrap="square" rtlCol="0">
              <a:spAutoFit/>
            </a:bodyPr>
            <a:lstStyle/>
            <a:p>
              <a:pPr algn="just"/>
              <a:r>
                <a:rPr lang="zh-CN" altLang="zh-CN" sz="1400" spc="-110" dirty="0">
                  <a:solidFill>
                    <a:srgbClr val="094676"/>
                  </a:solidFill>
                  <a:latin typeface="微软雅黑" panose="020B0503020204020204" pitchFamily="34" charset="-122"/>
                  <a:ea typeface="微软雅黑" panose="020B0503020204020204" pitchFamily="34" charset="-122"/>
                </a:rPr>
                <a:t>模拟退火算法是启发式的搜索算法，其灵感来源于固体退火的物理过程，由于其随机性的特点，很容易得到全局最优解</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5" name="图片 14">
              <a:extLst>
                <a:ext uri="{FF2B5EF4-FFF2-40B4-BE49-F238E27FC236}">
                  <a16:creationId xmlns:a16="http://schemas.microsoft.com/office/drawing/2014/main" id="{F04CA1A7-C2B1-4379-9CE6-8BC22D29D5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3153" y="3051595"/>
              <a:ext cx="2358248" cy="1582747"/>
            </a:xfrm>
            <a:prstGeom prst="rect">
              <a:avLst/>
            </a:prstGeom>
          </p:spPr>
        </p:pic>
        <p:sp>
          <p:nvSpPr>
            <p:cNvPr id="16" name="文本框 15">
              <a:extLst>
                <a:ext uri="{FF2B5EF4-FFF2-40B4-BE49-F238E27FC236}">
                  <a16:creationId xmlns:a16="http://schemas.microsoft.com/office/drawing/2014/main" id="{3701D77B-7EF6-49E8-A3A2-B3FB684448CA}"/>
                </a:ext>
              </a:extLst>
            </p:cNvPr>
            <p:cNvSpPr txBox="1"/>
            <p:nvPr/>
          </p:nvSpPr>
          <p:spPr>
            <a:xfrm>
              <a:off x="5977690" y="3211810"/>
              <a:ext cx="2667000" cy="1384995"/>
            </a:xfrm>
            <a:prstGeom prst="rect">
              <a:avLst/>
            </a:prstGeom>
            <a:noFill/>
          </p:spPr>
          <p:txBody>
            <a:bodyPr wrap="square" rtlCol="0">
              <a:spAutoFit/>
            </a:bodyPr>
            <a:lstStyle/>
            <a:p>
              <a:r>
                <a:rPr lang="zh-CN" altLang="en-US" sz="1400" spc="-110" dirty="0">
                  <a:solidFill>
                    <a:srgbClr val="094676"/>
                  </a:solidFill>
                  <a:latin typeface="微软雅黑" panose="020B0503020204020204" pitchFamily="34" charset="-122"/>
                  <a:ea typeface="微软雅黑" panose="020B0503020204020204" pitchFamily="34" charset="-122"/>
                </a:rPr>
                <a:t>模拟退火算法从某一较高初温出发，伴随温度参数的不断下降</a:t>
              </a:r>
              <a:r>
                <a:rPr lang="en-US" altLang="zh-CN" sz="1400" spc="-110" dirty="0">
                  <a:solidFill>
                    <a:srgbClr val="094676"/>
                  </a:solidFill>
                  <a:latin typeface="微软雅黑" panose="020B0503020204020204" pitchFamily="34" charset="-122"/>
                  <a:ea typeface="微软雅黑" panose="020B0503020204020204" pitchFamily="34" charset="-122"/>
                </a:rPr>
                <a:t>,</a:t>
              </a:r>
              <a:r>
                <a:rPr lang="zh-CN" altLang="en-US" sz="1400" spc="-110" dirty="0">
                  <a:solidFill>
                    <a:srgbClr val="094676"/>
                  </a:solidFill>
                  <a:latin typeface="微软雅黑" panose="020B0503020204020204" pitchFamily="34" charset="-122"/>
                  <a:ea typeface="微软雅黑" panose="020B0503020204020204" pitchFamily="34" charset="-122"/>
                </a:rPr>
                <a:t>结合一定的概率突跳特性在解空间中随机寻找目标函数的全局最优解，即在局部最优解能概率性地跳出并最终趋于全局最优</a:t>
              </a:r>
            </a:p>
          </p:txBody>
        </p:sp>
      </p:grpSp>
      <p:pic>
        <p:nvPicPr>
          <p:cNvPr id="19" name="图片 18">
            <a:extLst>
              <a:ext uri="{FF2B5EF4-FFF2-40B4-BE49-F238E27FC236}">
                <a16:creationId xmlns:a16="http://schemas.microsoft.com/office/drawing/2014/main" id="{2A587DD3-E931-4385-AFD6-DF4B3ADCDC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22851" y="2276501"/>
            <a:ext cx="3312422" cy="3871011"/>
          </a:xfrm>
          <a:prstGeom prst="rect">
            <a:avLst/>
          </a:prstGeom>
        </p:spPr>
      </p:pic>
      <p:sp>
        <p:nvSpPr>
          <p:cNvPr id="20" name="文本框 19">
            <a:extLst>
              <a:ext uri="{FF2B5EF4-FFF2-40B4-BE49-F238E27FC236}">
                <a16:creationId xmlns:a16="http://schemas.microsoft.com/office/drawing/2014/main" id="{80F348CA-70E4-4774-97FE-F5D4A5D173BD}"/>
              </a:ext>
            </a:extLst>
          </p:cNvPr>
          <p:cNvSpPr txBox="1"/>
          <p:nvPr/>
        </p:nvSpPr>
        <p:spPr>
          <a:xfrm>
            <a:off x="8239081" y="2483029"/>
            <a:ext cx="1107996" cy="461665"/>
          </a:xfrm>
          <a:prstGeom prst="rect">
            <a:avLst/>
          </a:prstGeom>
          <a:noFill/>
        </p:spPr>
        <p:txBody>
          <a:bodyPr wrap="none" rtlCol="0">
            <a:spAutoFit/>
          </a:bodyPr>
          <a:lstStyle/>
          <a:p>
            <a:r>
              <a:rPr lang="zh-CN" altLang="zh-CN" sz="2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初始化</a:t>
            </a:r>
            <a:endParaRPr lang="zh-CN" altLang="en-US" sz="2400" dirty="0">
              <a:solidFill>
                <a:srgbClr val="094676"/>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35514F11-03C6-46B4-B4C9-56916E8704A8}"/>
              </a:ext>
            </a:extLst>
          </p:cNvPr>
          <p:cNvSpPr txBox="1"/>
          <p:nvPr/>
        </p:nvSpPr>
        <p:spPr>
          <a:xfrm>
            <a:off x="9063262" y="3540433"/>
            <a:ext cx="2031325" cy="461665"/>
          </a:xfrm>
          <a:prstGeom prst="rect">
            <a:avLst/>
          </a:prstGeom>
          <a:noFill/>
        </p:spPr>
        <p:txBody>
          <a:bodyPr wrap="none" rtlCol="0">
            <a:spAutoFit/>
          </a:bodyPr>
          <a:lstStyle/>
          <a:p>
            <a:r>
              <a:rPr lang="zh-CN" altLang="zh-CN" sz="2400" dirty="0">
                <a:solidFill>
                  <a:srgbClr val="094676"/>
                </a:solidFill>
                <a:latin typeface="微软雅黑" panose="020B0503020204020204" pitchFamily="34" charset="-122"/>
                <a:ea typeface="微软雅黑" panose="020B0503020204020204" pitchFamily="34" charset="-122"/>
              </a:rPr>
              <a:t>邻域解的产生</a:t>
            </a:r>
            <a:endParaRPr lang="zh-CN" altLang="en-US" sz="2400" dirty="0">
              <a:solidFill>
                <a:srgbClr val="094676"/>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CA4BA6F-522F-49BE-B37C-5992AB067150}"/>
              </a:ext>
            </a:extLst>
          </p:cNvPr>
          <p:cNvSpPr txBox="1"/>
          <p:nvPr/>
        </p:nvSpPr>
        <p:spPr>
          <a:xfrm>
            <a:off x="8369911" y="4390124"/>
            <a:ext cx="2241319" cy="461665"/>
          </a:xfrm>
          <a:prstGeom prst="rect">
            <a:avLst/>
          </a:prstGeom>
          <a:noFill/>
        </p:spPr>
        <p:txBody>
          <a:bodyPr wrap="none" rtlCol="0">
            <a:spAutoFit/>
          </a:bodyPr>
          <a:lstStyle/>
          <a:p>
            <a:r>
              <a:rPr lang="en-US" altLang="zh-CN" sz="2400"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Metropolis</a:t>
            </a:r>
            <a:r>
              <a:rPr lang="en-US" altLang="zh-CN" sz="2400" dirty="0">
                <a:solidFill>
                  <a:srgbClr val="094676"/>
                </a:solidFill>
                <a:latin typeface="微软雅黑" panose="020B0503020204020204" pitchFamily="34" charset="-122"/>
                <a:ea typeface="微软雅黑" panose="020B0503020204020204" pitchFamily="34" charset="-122"/>
              </a:rPr>
              <a:t> </a:t>
            </a:r>
            <a:r>
              <a:rPr lang="zh-CN" altLang="zh-CN" sz="2400" dirty="0">
                <a:solidFill>
                  <a:srgbClr val="094676"/>
                </a:solidFill>
                <a:latin typeface="微软雅黑" panose="020B0503020204020204" pitchFamily="34" charset="-122"/>
                <a:ea typeface="微软雅黑" panose="020B0503020204020204" pitchFamily="34" charset="-122"/>
              </a:rPr>
              <a:t>准则</a:t>
            </a:r>
            <a:endParaRPr lang="zh-CN" altLang="en-US" sz="2400" dirty="0">
              <a:solidFill>
                <a:srgbClr val="094676"/>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50796CE2-1D26-48EF-B119-5F070B072219}"/>
              </a:ext>
            </a:extLst>
          </p:cNvPr>
          <p:cNvSpPr txBox="1"/>
          <p:nvPr/>
        </p:nvSpPr>
        <p:spPr>
          <a:xfrm>
            <a:off x="8170204" y="5438681"/>
            <a:ext cx="1415772" cy="461665"/>
          </a:xfrm>
          <a:prstGeom prst="rect">
            <a:avLst/>
          </a:prstGeom>
          <a:noFill/>
        </p:spPr>
        <p:txBody>
          <a:bodyPr wrap="none" rtlCol="0">
            <a:spAutoFit/>
          </a:bodyPr>
          <a:lstStyle/>
          <a:p>
            <a:r>
              <a:rPr lang="zh-CN" altLang="zh-CN" sz="2400" dirty="0">
                <a:solidFill>
                  <a:srgbClr val="094676"/>
                </a:solidFill>
                <a:latin typeface="微软雅黑" panose="020B0503020204020204" pitchFamily="34" charset="-122"/>
                <a:ea typeface="微软雅黑" panose="020B0503020204020204" pitchFamily="34" charset="-122"/>
              </a:rPr>
              <a:t>降温策略</a:t>
            </a:r>
            <a:endParaRPr lang="zh-CN" altLang="en-US" sz="2400" dirty="0">
              <a:solidFill>
                <a:srgbClr val="094676"/>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84BE10ED-D806-4D98-B422-E70B5027CFAF}"/>
              </a:ext>
            </a:extLst>
          </p:cNvPr>
          <p:cNvSpPr txBox="1"/>
          <p:nvPr/>
        </p:nvSpPr>
        <p:spPr>
          <a:xfrm>
            <a:off x="9619060" y="152400"/>
            <a:ext cx="2420540" cy="584775"/>
          </a:xfrm>
          <a:prstGeom prst="rect">
            <a:avLst/>
          </a:prstGeom>
          <a:noFill/>
        </p:spPr>
        <p:txBody>
          <a:bodyPr wrap="square" rtlCol="0">
            <a:spAutoFit/>
          </a:bodyPr>
          <a:lstStyle/>
          <a:p>
            <a:r>
              <a:rPr lang="zh-CN" altLang="en-US" sz="3200" dirty="0">
                <a:solidFill>
                  <a:srgbClr val="094676"/>
                </a:solidFill>
                <a:latin typeface="微软雅黑" panose="020B0503020204020204" pitchFamily="34" charset="-122"/>
                <a:ea typeface="微软雅黑" panose="020B0503020204020204" pitchFamily="34" charset="-122"/>
              </a:rPr>
              <a:t>算法介绍</a:t>
            </a:r>
          </a:p>
        </p:txBody>
      </p:sp>
      <p:sp>
        <p:nvSpPr>
          <p:cNvPr id="25" name="文本框 24">
            <a:extLst>
              <a:ext uri="{FF2B5EF4-FFF2-40B4-BE49-F238E27FC236}">
                <a16:creationId xmlns:a16="http://schemas.microsoft.com/office/drawing/2014/main" id="{6FF4284E-2178-4C86-9FC7-0008A4883658}"/>
              </a:ext>
            </a:extLst>
          </p:cNvPr>
          <p:cNvSpPr txBox="1"/>
          <p:nvPr/>
        </p:nvSpPr>
        <p:spPr>
          <a:xfrm>
            <a:off x="9241373" y="2460675"/>
            <a:ext cx="1581202" cy="246221"/>
          </a:xfrm>
          <a:prstGeom prst="rect">
            <a:avLst/>
          </a:prstGeom>
          <a:noFill/>
        </p:spPr>
        <p:txBody>
          <a:bodyPr wrap="none" rtlCol="0">
            <a:spAutoFit/>
          </a:bodyPr>
          <a:lstStyle/>
          <a:p>
            <a:r>
              <a:rPr lang="zh-CN" altLang="zh-CN" sz="1000" spc="-1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初始解通常选择为随机解</a:t>
            </a:r>
            <a:endParaRPr lang="zh-CN" altLang="en-US" sz="1000" spc="-10" dirty="0">
              <a:solidFill>
                <a:srgbClr val="094676"/>
              </a:solidFill>
              <a:latin typeface="Cambria Math" panose="02040503050406030204" pitchFamily="18" charset="0"/>
            </a:endParaRPr>
          </a:p>
        </p:txBody>
      </p:sp>
      <p:sp>
        <p:nvSpPr>
          <p:cNvPr id="26" name="文本框 25">
            <a:extLst>
              <a:ext uri="{FF2B5EF4-FFF2-40B4-BE49-F238E27FC236}">
                <a16:creationId xmlns:a16="http://schemas.microsoft.com/office/drawing/2014/main" id="{8486C30B-6CE2-4301-9585-F553410770F6}"/>
              </a:ext>
            </a:extLst>
          </p:cNvPr>
          <p:cNvSpPr txBox="1"/>
          <p:nvPr/>
        </p:nvSpPr>
        <p:spPr>
          <a:xfrm>
            <a:off x="9241373" y="2693111"/>
            <a:ext cx="1454244" cy="246221"/>
          </a:xfrm>
          <a:prstGeom prst="rect">
            <a:avLst/>
          </a:prstGeom>
          <a:noFill/>
        </p:spPr>
        <p:txBody>
          <a:bodyPr wrap="none" rtlCol="0">
            <a:spAutoFit/>
          </a:bodyPr>
          <a:lstStyle/>
          <a:p>
            <a:r>
              <a:rPr lang="zh-CN" altLang="zh-CN" sz="1000" spc="-10" dirty="0">
                <a:solidFill>
                  <a:srgbClr val="094676"/>
                </a:solidFill>
                <a:latin typeface="微软雅黑" panose="020B0503020204020204" pitchFamily="34" charset="-122"/>
                <a:ea typeface="微软雅黑" panose="020B0503020204020204" pitchFamily="34" charset="-122"/>
              </a:rPr>
              <a:t>初始温度设置要足够高</a:t>
            </a:r>
            <a:endParaRPr lang="zh-CN" altLang="en-US" sz="1000" spc="-10" dirty="0">
              <a:solidFill>
                <a:srgbClr val="094676"/>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7EDA5D56-C2B6-4146-8D13-E045CE2FAA52}"/>
              </a:ext>
            </a:extLst>
          </p:cNvPr>
          <p:cNvSpPr txBox="1"/>
          <p:nvPr/>
        </p:nvSpPr>
        <p:spPr>
          <a:xfrm>
            <a:off x="9287882" y="3852421"/>
            <a:ext cx="1853964" cy="369332"/>
          </a:xfrm>
          <a:prstGeom prst="rect">
            <a:avLst/>
          </a:prstGeom>
          <a:noFill/>
        </p:spPr>
        <p:txBody>
          <a:bodyPr wrap="square" rtlCol="0">
            <a:spAutoFit/>
          </a:bodyPr>
          <a:lstStyle/>
          <a:p>
            <a:pPr algn="ct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𝑋</a:t>
            </a:r>
            <a:r>
              <a:rPr lang="en-US" altLang="zh-CN" sz="1800" baseline="-250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𝑖+1</a:t>
            </a:r>
            <a:r>
              <a:rPr lang="en-US" altLang="zh-CN" sz="1800" spc="45"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a:t>
            </a:r>
            <a:r>
              <a:rPr lang="en-US" altLang="zh-CN" sz="1800" spc="5"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𝑋</a:t>
            </a:r>
            <a:r>
              <a:rPr lang="en-US" altLang="zh-CN" sz="1800" baseline="-250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𝑖</a:t>
            </a:r>
            <a:r>
              <a:rPr lang="en-US" altLang="zh-CN" sz="1800" spc="1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a:t>
            </a:r>
            <a:r>
              <a:rPr lang="en-US" altLang="zh-CN" sz="1800" spc="-6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𝑥</a:t>
            </a:r>
            <a:endParaRPr lang="zh-CN" altLang="zh-CN" sz="1800" dirty="0">
              <a:solidFill>
                <a:srgbClr val="094676"/>
              </a:solidFill>
              <a:effectLst/>
              <a:latin typeface="宋体" panose="02010600030101010101" pitchFamily="2" charset="-122"/>
              <a:ea typeface="宋体" panose="02010600030101010101" pitchFamily="2" charset="-122"/>
              <a:cs typeface="宋体" panose="02010600030101010101" pitchFamily="2" charset="-122"/>
            </a:endParaRPr>
          </a:p>
        </p:txBody>
      </p:sp>
      <p:grpSp>
        <p:nvGrpSpPr>
          <p:cNvPr id="30" name="组合 29">
            <a:extLst>
              <a:ext uri="{FF2B5EF4-FFF2-40B4-BE49-F238E27FC236}">
                <a16:creationId xmlns:a16="http://schemas.microsoft.com/office/drawing/2014/main" id="{0C78A74B-8514-4DE9-9384-7F7EA4DB8E25}"/>
              </a:ext>
            </a:extLst>
          </p:cNvPr>
          <p:cNvGrpSpPr/>
          <p:nvPr/>
        </p:nvGrpSpPr>
        <p:grpSpPr>
          <a:xfrm>
            <a:off x="8391969" y="4874143"/>
            <a:ext cx="3002917" cy="324014"/>
            <a:chOff x="8074208" y="5150293"/>
            <a:chExt cx="3002917" cy="324014"/>
          </a:xfrm>
        </p:grpSpPr>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3F52295-7EE0-45AA-BA01-6B5B7C2BF7BB}"/>
                    </a:ext>
                  </a:extLst>
                </p:cNvPr>
                <p:cNvSpPr txBox="1"/>
                <p:nvPr/>
              </p:nvSpPr>
              <p:spPr>
                <a:xfrm>
                  <a:off x="8074208" y="5187112"/>
                  <a:ext cx="1585287" cy="287195"/>
                </a:xfrm>
                <a:prstGeom prst="rect">
                  <a:avLst/>
                </a:prstGeom>
                <a:noFill/>
              </p:spPr>
              <p:txBody>
                <a:bodyPr wrap="square" rtlCol="0">
                  <a:spAutoFit/>
                </a:bodyPr>
                <a:lstStyle/>
                <a:p>
                  <a:pPr>
                    <a:lnSpc>
                      <a:spcPts val="1260"/>
                    </a:lnSpc>
                  </a:pPr>
                  <a14:m>
                    <m:oMath xmlns:m="http://schemas.openxmlformats.org/officeDocument/2006/math">
                      <m:limLow>
                        <m:limLowPr>
                          <m:ctrlPr>
                            <a:rPr lang="zh-CN" altLang="zh-CN" sz="1400" i="1" smtClean="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limLowPr>
                        <m:e>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𝑃</m:t>
                          </m:r>
                        </m:e>
                        <m:lim>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m:t>
                          </m:r>
                        </m:lim>
                      </m:limLow>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4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𝑋</m:t>
                          </m:r>
                        </m:e>
                        <m:sub>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𝑡</m:t>
                          </m:r>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4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𝑋</m:t>
                          </m:r>
                        </m:e>
                        <m:sub>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𝑡</m:t>
                          </m:r>
                        </m:sub>
                      </m:sSub>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14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8" name="文本框 27">
                  <a:extLst>
                    <a:ext uri="{FF2B5EF4-FFF2-40B4-BE49-F238E27FC236}">
                      <a16:creationId xmlns:a16="http://schemas.microsoft.com/office/drawing/2014/main" id="{73F52295-7EE0-45AA-BA01-6B5B7C2BF7BB}"/>
                    </a:ext>
                  </a:extLst>
                </p:cNvPr>
                <p:cNvSpPr txBox="1">
                  <a:spLocks noRot="1" noChangeAspect="1" noMove="1" noResize="1" noEditPoints="1" noAdjustHandles="1" noChangeArrowheads="1" noChangeShapeType="1" noTextEdit="1"/>
                </p:cNvSpPr>
                <p:nvPr/>
              </p:nvSpPr>
              <p:spPr>
                <a:xfrm>
                  <a:off x="8074208" y="5187112"/>
                  <a:ext cx="1585287" cy="287195"/>
                </a:xfrm>
                <a:prstGeom prst="rect">
                  <a:avLst/>
                </a:prstGeom>
                <a:blipFill>
                  <a:blip r:embed="rId7"/>
                  <a:stretch>
                    <a:fillRect t="-361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A740969-426D-4EE4-8767-4F0CA25E0EB4}"/>
                    </a:ext>
                  </a:extLst>
                </p:cNvPr>
                <p:cNvSpPr txBox="1"/>
                <p:nvPr/>
              </p:nvSpPr>
              <p:spPr>
                <a:xfrm>
                  <a:off x="8958546" y="5150293"/>
                  <a:ext cx="2118579" cy="259045"/>
                </a:xfrm>
                <a:prstGeom prst="rect">
                  <a:avLst/>
                </a:prstGeom>
                <a:noFill/>
              </p:spPr>
              <p:txBody>
                <a:bodyPr wrap="square" rtlCol="0">
                  <a:spAutoFit/>
                </a:bodyPr>
                <a:lstStyle/>
                <a:p>
                  <a:pPr>
                    <a:lnSpc>
                      <a:spcPts val="1260"/>
                    </a:lnSpc>
                  </a:pPr>
                  <a14:m>
                    <m:oMathPara xmlns:m="http://schemas.openxmlformats.org/officeDocument/2006/math">
                      <m:oMathParaPr>
                        <m:jc m:val="centerGroup"/>
                      </m:oMathParaPr>
                      <m:oMath xmlns:m="http://schemas.openxmlformats.org/officeDocument/2006/math">
                        <m:r>
                          <m:rPr>
                            <m:sty m:val="p"/>
                          </m:rPr>
                          <a:rPr lang="en-US" altLang="zh-CN" sz="1400" smtClean="0">
                            <a:solidFill>
                              <a:srgbClr val="094676"/>
                            </a:solidFill>
                            <a:effectLst/>
                            <a:latin typeface="Cambria Math" panose="02040503050406030204" pitchFamily="18" charset="0"/>
                            <a:ea typeface="宋体" panose="02010600030101010101" pitchFamily="2" charset="-122"/>
                            <a:cs typeface="宋体" panose="02010600030101010101" pitchFamily="2" charset="-122"/>
                          </a:rPr>
                          <m:t>min</m:t>
                        </m:r>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⁡(1,</m:t>
                        </m:r>
                        <m:sSup>
                          <m:sSupPr>
                            <m:ctrlPr>
                              <a:rPr lang="zh-CN" altLang="zh-CN" sz="14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𝑒</m:t>
                            </m:r>
                          </m:e>
                          <m:sup>
                            <m:f>
                              <m:fPr>
                                <m:ctrlPr>
                                  <a:rPr lang="zh-CN" altLang="zh-CN" sz="14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𝐸</m:t>
                                </m:r>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4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𝑋</m:t>
                                    </m:r>
                                  </m:e>
                                  <m:sub>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𝑖</m:t>
                                    </m:r>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𝐸</m:t>
                                </m:r>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4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𝑋</m:t>
                                    </m:r>
                                  </m:e>
                                  <m:sub>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𝑖</m:t>
                                    </m:r>
                                  </m:sub>
                                </m:sSub>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𝑟</m:t>
                                </m:r>
                              </m:den>
                            </m:f>
                          </m:sup>
                        </m:sSup>
                        <m:r>
                          <a:rPr lang="en-US" altLang="zh-CN" sz="1400" i="1">
                            <a:solidFill>
                              <a:srgbClr val="094676"/>
                            </a:solidFill>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zh-CN" sz="1400" dirty="0">
                    <a:solidFill>
                      <a:srgbClr val="094676"/>
                    </a:solidFill>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9" name="文本框 28">
                  <a:extLst>
                    <a:ext uri="{FF2B5EF4-FFF2-40B4-BE49-F238E27FC236}">
                      <a16:creationId xmlns:a16="http://schemas.microsoft.com/office/drawing/2014/main" id="{8A740969-426D-4EE4-8767-4F0CA25E0EB4}"/>
                    </a:ext>
                  </a:extLst>
                </p:cNvPr>
                <p:cNvSpPr txBox="1">
                  <a:spLocks noRot="1" noChangeAspect="1" noMove="1" noResize="1" noEditPoints="1" noAdjustHandles="1" noChangeArrowheads="1" noChangeShapeType="1" noTextEdit="1"/>
                </p:cNvSpPr>
                <p:nvPr/>
              </p:nvSpPr>
              <p:spPr>
                <a:xfrm>
                  <a:off x="8958546" y="5150293"/>
                  <a:ext cx="2118579" cy="259045"/>
                </a:xfrm>
                <a:prstGeom prst="rect">
                  <a:avLst/>
                </a:prstGeom>
                <a:blipFill>
                  <a:blip r:embed="rId8"/>
                  <a:stretch>
                    <a:fillRect t="-42857" b="-14286"/>
                  </a:stretch>
                </a:blipFill>
              </p:spPr>
              <p:txBody>
                <a:bodyPr/>
                <a:lstStyle/>
                <a:p>
                  <a:r>
                    <a:rPr lang="zh-CN" altLang="en-US">
                      <a:noFill/>
                    </a:rPr>
                    <a:t> </a:t>
                  </a:r>
                </a:p>
              </p:txBody>
            </p:sp>
          </mc:Fallback>
        </mc:AlternateContent>
      </p:grpSp>
      <p:sp>
        <p:nvSpPr>
          <p:cNvPr id="31" name="文本框 30">
            <a:extLst>
              <a:ext uri="{FF2B5EF4-FFF2-40B4-BE49-F238E27FC236}">
                <a16:creationId xmlns:a16="http://schemas.microsoft.com/office/drawing/2014/main" id="{BED376AA-C7F2-4E48-AA15-7BD1D1285C4E}"/>
              </a:ext>
            </a:extLst>
          </p:cNvPr>
          <p:cNvSpPr txBox="1"/>
          <p:nvPr/>
        </p:nvSpPr>
        <p:spPr>
          <a:xfrm>
            <a:off x="9440557" y="5469931"/>
            <a:ext cx="1225977" cy="369332"/>
          </a:xfrm>
          <a:prstGeom prst="rect">
            <a:avLst/>
          </a:prstGeom>
          <a:noFill/>
        </p:spPr>
        <p:txBody>
          <a:bodyPr wrap="none" rtlCol="0">
            <a:spAutoFit/>
          </a:bodyPr>
          <a:lstStyle/>
          <a:p>
            <a:pPr algn="ct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𝑇</a:t>
            </a:r>
            <a:r>
              <a:rPr lang="en-US" altLang="zh-CN" sz="1800" baseline="-250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𝑘+1</a:t>
            </a:r>
            <a:r>
              <a:rPr lang="en-US" altLang="zh-CN" sz="1800" spc="5"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a:t>
            </a:r>
            <a:r>
              <a:rPr lang="en-US" altLang="zh-CN" sz="1800" spc="-1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 </a:t>
            </a:r>
            <a:r>
              <a:rPr lang="en-US" altLang="zh-CN" sz="18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𝜆𝑇</a:t>
            </a:r>
            <a:r>
              <a:rPr lang="en-US" altLang="zh-CN" sz="1800" baseline="-25000" dirty="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a:t>𝑘</a:t>
            </a:r>
            <a:endParaRPr lang="zh-CN" altLang="zh-CN" sz="1800" dirty="0">
              <a:solidFill>
                <a:srgbClr val="094676"/>
              </a:solidFill>
              <a:effectLst/>
              <a:latin typeface="宋体" panose="02010600030101010101" pitchFamily="2" charset="-122"/>
              <a:ea typeface="宋体" panose="02010600030101010101" pitchFamily="2" charset="-122"/>
              <a:cs typeface="宋体" panose="02010600030101010101" pitchFamily="2" charset="-122"/>
            </a:endParaRPr>
          </a:p>
        </p:txBody>
      </p:sp>
      <p:cxnSp>
        <p:nvCxnSpPr>
          <p:cNvPr id="33" name="直接连接符 32">
            <a:extLst>
              <a:ext uri="{FF2B5EF4-FFF2-40B4-BE49-F238E27FC236}">
                <a16:creationId xmlns:a16="http://schemas.microsoft.com/office/drawing/2014/main" id="{6B71CBF5-996C-440A-8A83-2A0FC2EEF86F}"/>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34" name="等腰三角形 33">
            <a:extLst>
              <a:ext uri="{FF2B5EF4-FFF2-40B4-BE49-F238E27FC236}">
                <a16:creationId xmlns:a16="http://schemas.microsoft.com/office/drawing/2014/main" id="{4C7E4804-E8DC-4761-A729-DE1AB7A38B2F}"/>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5" name="等腰三角形 34">
            <a:extLst>
              <a:ext uri="{FF2B5EF4-FFF2-40B4-BE49-F238E27FC236}">
                <a16:creationId xmlns:a16="http://schemas.microsoft.com/office/drawing/2014/main" id="{1F8618B4-B1F2-42D6-A602-EA7EB36B9786}"/>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B75BB271-02DB-430D-82FD-ACDB148DDD3C}"/>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38" name="图片 37">
            <a:extLst>
              <a:ext uri="{FF2B5EF4-FFF2-40B4-BE49-F238E27FC236}">
                <a16:creationId xmlns:a16="http://schemas.microsoft.com/office/drawing/2014/main" id="{3A78A2C8-C942-4C83-AA22-D257FD96EFA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Tree>
    <p:extLst>
      <p:ext uri="{BB962C8B-B14F-4D97-AF65-F5344CB8AC3E}">
        <p14:creationId xmlns:p14="http://schemas.microsoft.com/office/powerpoint/2010/main" val="1611121110"/>
      </p:ext>
    </p:extLst>
  </p:cSld>
  <p:clrMapOvr>
    <a:masterClrMapping/>
  </p:clrMapOvr>
  <mc:AlternateContent xmlns:mc="http://schemas.openxmlformats.org/markup-compatibility/2006" xmlns:p14="http://schemas.microsoft.com/office/powerpoint/2010/main">
    <mc:Choice Requires="p14">
      <p:transition spd="slow" p14:dur="2000" advTm="84366"/>
    </mc:Choice>
    <mc:Fallback xmlns="">
      <p:transition spd="slow" advTm="84366"/>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4576826" cy="690574"/>
          </a:xfrm>
          <a:prstGeom prst="rect">
            <a:avLst/>
          </a:prstGeom>
        </p:spPr>
        <p:txBody>
          <a:bodyPr vert="horz" wrap="square" lIns="0" tIns="13335" rIns="0" bIns="0" rtlCol="0">
            <a:spAutoFit/>
          </a:bodyPr>
          <a:lstStyle/>
          <a:p>
            <a:pPr marL="12700">
              <a:spcBef>
                <a:spcPts val="105"/>
              </a:spcBef>
            </a:pPr>
            <a:r>
              <a:rPr lang="zh-CN" altLang="en-US" sz="4400" dirty="0">
                <a:solidFill>
                  <a:srgbClr val="094676"/>
                </a:solidFill>
                <a:latin typeface="微软雅黑" panose="020B0503020204020204" pitchFamily="34" charset="-122"/>
                <a:ea typeface="微软雅黑" panose="020B0503020204020204" pitchFamily="34" charset="-122"/>
              </a:rPr>
              <a:t>第三问建模</a:t>
            </a:r>
            <a:r>
              <a:rPr lang="zh-CN" altLang="en-US" sz="4400"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4400" dirty="0">
                <a:solidFill>
                  <a:srgbClr val="094676"/>
                </a:solidFill>
                <a:latin typeface="微软雅黑" panose="020B0503020204020204" pitchFamily="34" charset="-122"/>
                <a:ea typeface="微软雅黑" panose="020B0503020204020204" pitchFamily="34" charset="-122"/>
              </a:rPr>
              <a:t>求解</a:t>
            </a:r>
            <a:endParaRPr spc="-1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C0CED9-9630-4F70-9AAE-488831CABA2B}"/>
              </a:ext>
            </a:extLst>
          </p:cNvPr>
          <p:cNvSpPr txBox="1"/>
          <p:nvPr/>
        </p:nvSpPr>
        <p:spPr>
          <a:xfrm>
            <a:off x="6019800" y="879267"/>
            <a:ext cx="4108817"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关键词：评价函数、加权平均法、模拟退火算法</a:t>
            </a:r>
          </a:p>
        </p:txBody>
      </p:sp>
      <p:pic>
        <p:nvPicPr>
          <p:cNvPr id="9" name="图片 8">
            <a:extLst>
              <a:ext uri="{FF2B5EF4-FFF2-40B4-BE49-F238E27FC236}">
                <a16:creationId xmlns:a16="http://schemas.microsoft.com/office/drawing/2014/main" id="{280C56FD-2F84-45E8-8E68-5933BA62D4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1150949"/>
            <a:ext cx="3124200" cy="1964137"/>
          </a:xfrm>
          <a:prstGeom prst="rect">
            <a:avLst/>
          </a:prstGeom>
        </p:spPr>
      </p:pic>
      <p:pic>
        <p:nvPicPr>
          <p:cNvPr id="11" name="图片 10">
            <a:extLst>
              <a:ext uri="{FF2B5EF4-FFF2-40B4-BE49-F238E27FC236}">
                <a16:creationId xmlns:a16="http://schemas.microsoft.com/office/drawing/2014/main" id="{1AB336AD-2624-4570-9F1F-F54CAD0894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6594" y="899320"/>
            <a:ext cx="2723206" cy="2608387"/>
          </a:xfrm>
          <a:prstGeom prst="rect">
            <a:avLst/>
          </a:prstGeom>
        </p:spPr>
      </p:pic>
      <p:sp>
        <p:nvSpPr>
          <p:cNvPr id="24" name="文本框 23">
            <a:extLst>
              <a:ext uri="{FF2B5EF4-FFF2-40B4-BE49-F238E27FC236}">
                <a16:creationId xmlns:a16="http://schemas.microsoft.com/office/drawing/2014/main" id="{84BE10ED-D806-4D98-B422-E70B5027CFAF}"/>
              </a:ext>
            </a:extLst>
          </p:cNvPr>
          <p:cNvSpPr txBox="1"/>
          <p:nvPr/>
        </p:nvSpPr>
        <p:spPr>
          <a:xfrm>
            <a:off x="9619060" y="152400"/>
            <a:ext cx="2420540" cy="584775"/>
          </a:xfrm>
          <a:prstGeom prst="rect">
            <a:avLst/>
          </a:prstGeom>
          <a:noFill/>
        </p:spPr>
        <p:txBody>
          <a:bodyPr wrap="square" rtlCol="0">
            <a:spAutoFit/>
          </a:bodyPr>
          <a:lstStyle/>
          <a:p>
            <a:r>
              <a:rPr lang="zh-CN" altLang="en-US" sz="3200" dirty="0">
                <a:solidFill>
                  <a:srgbClr val="094676"/>
                </a:solidFill>
                <a:latin typeface="微软雅黑" panose="020B0503020204020204" pitchFamily="34" charset="-122"/>
                <a:ea typeface="微软雅黑" panose="020B0503020204020204" pitchFamily="34" charset="-122"/>
              </a:rPr>
              <a:t>建模求解</a:t>
            </a:r>
          </a:p>
        </p:txBody>
      </p:sp>
      <p:sp>
        <p:nvSpPr>
          <p:cNvPr id="25" name="文本框 24">
            <a:extLst>
              <a:ext uri="{FF2B5EF4-FFF2-40B4-BE49-F238E27FC236}">
                <a16:creationId xmlns:a16="http://schemas.microsoft.com/office/drawing/2014/main" id="{694D4738-F2F8-4519-B0B0-DAF729D84920}"/>
              </a:ext>
            </a:extLst>
          </p:cNvPr>
          <p:cNvSpPr txBox="1"/>
          <p:nvPr/>
        </p:nvSpPr>
        <p:spPr>
          <a:xfrm>
            <a:off x="457200" y="3010023"/>
            <a:ext cx="1905000" cy="369332"/>
          </a:xfrm>
          <a:prstGeom prst="rect">
            <a:avLst/>
          </a:prstGeom>
          <a:noFill/>
        </p:spPr>
        <p:txBody>
          <a:bodyPr wrap="square">
            <a:spAutoFit/>
          </a:bodyPr>
          <a:lstStyle/>
          <a:p>
            <a:pPr lvl="0">
              <a:spcBef>
                <a:spcPts val="610"/>
              </a:spcBef>
              <a:buSzPts val="1100"/>
              <a:tabLst>
                <a:tab pos="1028700" algn="l"/>
              </a:tabLst>
            </a:pPr>
            <a:r>
              <a:rPr lang="zh-CN" altLang="zh-CN" sz="1800" spc="-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测线间距的计算</a:t>
            </a:r>
            <a:endParaRPr lang="zh-CN" altLang="zh-CN" sz="1600" spc="-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6" name="文本框 5">
            <a:extLst>
              <a:ext uri="{FF2B5EF4-FFF2-40B4-BE49-F238E27FC236}">
                <a16:creationId xmlns:a16="http://schemas.microsoft.com/office/drawing/2014/main" id="{BF9EDD37-8D3C-4087-85B8-71EB3687FDF0}"/>
              </a:ext>
            </a:extLst>
          </p:cNvPr>
          <p:cNvSpPr txBox="1"/>
          <p:nvPr/>
        </p:nvSpPr>
        <p:spPr>
          <a:xfrm>
            <a:off x="381000" y="4606947"/>
            <a:ext cx="2026196" cy="369332"/>
          </a:xfrm>
          <a:prstGeom prst="rect">
            <a:avLst/>
          </a:prstGeom>
          <a:noFill/>
        </p:spPr>
        <p:txBody>
          <a:bodyPr wrap="none" rtlCol="0">
            <a:spAutoFit/>
          </a:bodyPr>
          <a:lstStyle/>
          <a:p>
            <a:r>
              <a:rPr lang="zh-CN" altLang="zh-CN" spc="-5" dirty="0">
                <a:solidFill>
                  <a:srgbClr val="094676"/>
                </a:solidFill>
                <a:latin typeface="微软雅黑" panose="020B0503020204020204" pitchFamily="34" charset="-122"/>
                <a:ea typeface="微软雅黑" panose="020B0503020204020204" pitchFamily="34" charset="-122"/>
              </a:rPr>
              <a:t>适应度函数的构建</a:t>
            </a:r>
          </a:p>
        </p:txBody>
      </p:sp>
      <p:sp>
        <p:nvSpPr>
          <p:cNvPr id="7" name="文本框 6">
            <a:extLst>
              <a:ext uri="{FF2B5EF4-FFF2-40B4-BE49-F238E27FC236}">
                <a16:creationId xmlns:a16="http://schemas.microsoft.com/office/drawing/2014/main" id="{BC19AB49-0976-4B72-BE7F-96A8C0877701}"/>
              </a:ext>
            </a:extLst>
          </p:cNvPr>
          <p:cNvSpPr txBox="1"/>
          <p:nvPr/>
        </p:nvSpPr>
        <p:spPr>
          <a:xfrm>
            <a:off x="3221983" y="3604778"/>
            <a:ext cx="2946961" cy="646331"/>
          </a:xfrm>
          <a:prstGeom prst="rect">
            <a:avLst/>
          </a:prstGeom>
          <a:noFill/>
        </p:spPr>
        <p:txBody>
          <a:bodyPr wrap="none" rtlCol="0">
            <a:spAutoFit/>
          </a:bodyPr>
          <a:lstStyle/>
          <a:p>
            <a:pPr algn="ctr"/>
            <a:r>
              <a:rPr lang="zh-CN" altLang="zh-CN" spc="-5" dirty="0">
                <a:solidFill>
                  <a:srgbClr val="094676"/>
                </a:solidFill>
                <a:latin typeface="微软雅黑" panose="020B0503020204020204" pitchFamily="34" charset="-122"/>
                <a:ea typeface="微软雅黑" panose="020B0503020204020204" pitchFamily="34" charset="-122"/>
              </a:rPr>
              <a:t>模拟退火算法的求最优方案</a:t>
            </a:r>
            <a:endParaRPr lang="en-US" altLang="zh-CN" spc="-5" dirty="0">
              <a:solidFill>
                <a:srgbClr val="094676"/>
              </a:solidFill>
              <a:latin typeface="微软雅黑" panose="020B0503020204020204" pitchFamily="34" charset="-122"/>
              <a:ea typeface="微软雅黑" panose="020B0503020204020204" pitchFamily="34" charset="-122"/>
            </a:endParaRPr>
          </a:p>
          <a:p>
            <a:pPr algn="ctr"/>
            <a:r>
              <a:rPr lang="zh-CN" altLang="en-US" spc="-5" dirty="0">
                <a:solidFill>
                  <a:srgbClr val="094676"/>
                </a:solidFill>
                <a:latin typeface="微软雅黑" panose="020B0503020204020204" pitchFamily="34" charset="-122"/>
                <a:ea typeface="微软雅黑" panose="020B0503020204020204" pitchFamily="34" charset="-122"/>
              </a:rPr>
              <a:t>参见上文</a:t>
            </a:r>
          </a:p>
        </p:txBody>
      </p:sp>
      <p:sp>
        <p:nvSpPr>
          <p:cNvPr id="8" name="文本框 7">
            <a:extLst>
              <a:ext uri="{FF2B5EF4-FFF2-40B4-BE49-F238E27FC236}">
                <a16:creationId xmlns:a16="http://schemas.microsoft.com/office/drawing/2014/main" id="{E97FD649-F231-4277-A626-7C358C712E3F}"/>
              </a:ext>
            </a:extLst>
          </p:cNvPr>
          <p:cNvSpPr txBox="1"/>
          <p:nvPr/>
        </p:nvSpPr>
        <p:spPr>
          <a:xfrm>
            <a:off x="6390213" y="1325125"/>
            <a:ext cx="1338828" cy="369332"/>
          </a:xfrm>
          <a:prstGeom prst="rect">
            <a:avLst/>
          </a:prstGeom>
          <a:noFill/>
        </p:spPr>
        <p:txBody>
          <a:bodyPr wrap="none" rtlCol="0">
            <a:spAutoFit/>
          </a:bodyPr>
          <a:lstStyle/>
          <a:p>
            <a:r>
              <a:rPr lang="zh-CN" altLang="zh-CN" spc="-5" dirty="0">
                <a:solidFill>
                  <a:srgbClr val="094676"/>
                </a:solidFill>
                <a:latin typeface="微软雅黑" panose="020B0503020204020204" pitchFamily="34" charset="-122"/>
                <a:ea typeface="微软雅黑" panose="020B0503020204020204" pitchFamily="34" charset="-122"/>
              </a:rPr>
              <a:t>结果与分析</a:t>
            </a:r>
            <a:endParaRPr lang="zh-CN" altLang="en-US" spc="-5" dirty="0">
              <a:solidFill>
                <a:srgbClr val="094676"/>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D3BB18BE-0E7C-4339-A7F3-6D27C93D56B3}"/>
              </a:ext>
            </a:extLst>
          </p:cNvPr>
          <p:cNvGrpSpPr/>
          <p:nvPr/>
        </p:nvGrpSpPr>
        <p:grpSpPr>
          <a:xfrm>
            <a:off x="381000" y="3289449"/>
            <a:ext cx="2290969" cy="878553"/>
            <a:chOff x="2997748" y="3507707"/>
            <a:chExt cx="3588226" cy="878553"/>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9AD048A-36F7-458E-B189-B8ACA080AF25}"/>
                    </a:ext>
                  </a:extLst>
                </p:cNvPr>
                <p:cNvSpPr txBox="1"/>
                <p:nvPr/>
              </p:nvSpPr>
              <p:spPr>
                <a:xfrm>
                  <a:off x="3048000" y="3507707"/>
                  <a:ext cx="3537974" cy="43960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zh-CN" altLang="zh-CN" sz="1200" i="1" smtClean="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𝑑</m:t>
                            </m:r>
                          </m:e>
                          <m:sub>
                            <m:r>
                              <m:rPr>
                                <m:sty m:val="p"/>
                              </m:rPr>
                              <a:rPr lang="en-US" altLang="zh-CN" sz="120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min</m:t>
                            </m:r>
                          </m:sub>
                        </m:sSub>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=2</m:t>
                        </m:r>
                        <m:sSub>
                          <m:sSubPr>
                            <m:ctrlPr>
                              <a:rPr lang="zh-CN"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𝐷</m:t>
                            </m:r>
                          </m:e>
                          <m:sub>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0</m:t>
                            </m:r>
                          </m:sub>
                        </m:sSub>
                        <m:r>
                          <m:rPr>
                            <m:sty m:val="p"/>
                          </m:rPr>
                          <a:rPr lang="en-US" altLang="zh-CN" sz="120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tan</m:t>
                        </m:r>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m:t>
                        </m:r>
                        <m:f>
                          <m:fPr>
                            <m:ctrlPr>
                              <a:rPr lang="zh-CN"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𝜃</m:t>
                            </m:r>
                          </m:num>
                          <m:den>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2</m:t>
                            </m:r>
                          </m:den>
                        </m:f>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)×(1−0.2)</m:t>
                        </m:r>
                      </m:oMath>
                    </m:oMathPara>
                  </a14:m>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0" name="文本框 9">
                  <a:extLst>
                    <a:ext uri="{FF2B5EF4-FFF2-40B4-BE49-F238E27FC236}">
                      <a16:creationId xmlns:a16="http://schemas.microsoft.com/office/drawing/2014/main" id="{C9AD048A-36F7-458E-B189-B8ACA080AF25}"/>
                    </a:ext>
                  </a:extLst>
                </p:cNvPr>
                <p:cNvSpPr txBox="1">
                  <a:spLocks noRot="1" noChangeAspect="1" noMove="1" noResize="1" noEditPoints="1" noAdjustHandles="1" noChangeArrowheads="1" noChangeShapeType="1" noTextEdit="1"/>
                </p:cNvSpPr>
                <p:nvPr/>
              </p:nvSpPr>
              <p:spPr>
                <a:xfrm>
                  <a:off x="3048000" y="3507707"/>
                  <a:ext cx="3537974" cy="439608"/>
                </a:xfrm>
                <a:prstGeom prst="rect">
                  <a:avLst/>
                </a:prstGeom>
                <a:blipFill>
                  <a:blip r:embed="rId5"/>
                  <a:stretch>
                    <a:fillRect b="-13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8D542B2-75A8-4530-A1A6-F5959E388891}"/>
                    </a:ext>
                  </a:extLst>
                </p:cNvPr>
                <p:cNvSpPr txBox="1"/>
                <p:nvPr/>
              </p:nvSpPr>
              <p:spPr>
                <a:xfrm>
                  <a:off x="2997748" y="3946652"/>
                  <a:ext cx="3537975" cy="43960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𝑑</m:t>
                            </m:r>
                          </m:e>
                          <m:sub>
                            <m:r>
                              <m:rPr>
                                <m:sty m:val="p"/>
                              </m:rP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max</m:t>
                            </m:r>
                          </m:sub>
                        </m:s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𝐷</m:t>
                            </m:r>
                          </m:e>
                          <m: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0</m:t>
                            </m:r>
                          </m:sub>
                        </m:sSub>
                        <m:r>
                          <m:rPr>
                            <m:sty m:val="p"/>
                          </m:rP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tan</m:t>
                        </m:r>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𝜃</m:t>
                            </m:r>
                          </m:num>
                          <m:den>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)×(1−0.1)</m:t>
                        </m:r>
                      </m:oMath>
                    </m:oMathPara>
                  </a14:m>
                  <a:endParaRPr lang="zh-CN" altLang="zh-CN" sz="1200" i="1" dirty="0">
                    <a:solidFill>
                      <a:srgbClr val="094676"/>
                    </a:solidFill>
                    <a:latin typeface="Cambria Math" panose="02040503050406030204" pitchFamily="18" charset="0"/>
                    <a:ea typeface="Cambria Math" panose="02040503050406030204" pitchFamily="18" charset="0"/>
                    <a:cs typeface="宋体" panose="02010600030101010101" pitchFamily="2" charset="-122"/>
                  </a:endParaRPr>
                </a:p>
              </p:txBody>
            </p:sp>
          </mc:Choice>
          <mc:Fallback xmlns="">
            <p:sp>
              <p:nvSpPr>
                <p:cNvPr id="27" name="文本框 26">
                  <a:extLst>
                    <a:ext uri="{FF2B5EF4-FFF2-40B4-BE49-F238E27FC236}">
                      <a16:creationId xmlns:a16="http://schemas.microsoft.com/office/drawing/2014/main" id="{78D542B2-75A8-4530-A1A6-F5959E388891}"/>
                    </a:ext>
                  </a:extLst>
                </p:cNvPr>
                <p:cNvSpPr txBox="1">
                  <a:spLocks noRot="1" noChangeAspect="1" noMove="1" noResize="1" noEditPoints="1" noAdjustHandles="1" noChangeArrowheads="1" noChangeShapeType="1" noTextEdit="1"/>
                </p:cNvSpPr>
                <p:nvPr/>
              </p:nvSpPr>
              <p:spPr>
                <a:xfrm>
                  <a:off x="2997748" y="3946652"/>
                  <a:ext cx="3537975" cy="439608"/>
                </a:xfrm>
                <a:prstGeom prst="rect">
                  <a:avLst/>
                </a:prstGeom>
                <a:blipFill>
                  <a:blip r:embed="rId6"/>
                  <a:stretch>
                    <a:fillRect b="-1389"/>
                  </a:stretch>
                </a:blipFill>
              </p:spPr>
              <p:txBody>
                <a:bodyPr/>
                <a:lstStyle/>
                <a:p>
                  <a:r>
                    <a:rPr lang="zh-CN" altLang="en-US">
                      <a:noFill/>
                    </a:rPr>
                    <a:t> </a:t>
                  </a:r>
                </a:p>
              </p:txBody>
            </p:sp>
          </mc:Fallback>
        </mc:AlternateContent>
      </p:grpSp>
      <p:grpSp>
        <p:nvGrpSpPr>
          <p:cNvPr id="38" name="组合 37">
            <a:extLst>
              <a:ext uri="{FF2B5EF4-FFF2-40B4-BE49-F238E27FC236}">
                <a16:creationId xmlns:a16="http://schemas.microsoft.com/office/drawing/2014/main" id="{EE33F9FC-E6C9-4A04-90A3-2C31466F5412}"/>
              </a:ext>
            </a:extLst>
          </p:cNvPr>
          <p:cNvGrpSpPr/>
          <p:nvPr/>
        </p:nvGrpSpPr>
        <p:grpSpPr>
          <a:xfrm>
            <a:off x="-142428" y="4890837"/>
            <a:ext cx="5842146" cy="1455457"/>
            <a:chOff x="-142428" y="4890837"/>
            <a:chExt cx="5842146" cy="1455457"/>
          </a:xfrm>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72312C6F-9481-4E05-9DF9-8013872BFAC2}"/>
                    </a:ext>
                  </a:extLst>
                </p:cNvPr>
                <p:cNvSpPr txBox="1"/>
                <p:nvPr/>
              </p:nvSpPr>
              <p:spPr>
                <a:xfrm>
                  <a:off x="288655" y="4890837"/>
                  <a:ext cx="3810000" cy="5073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i="1" smtClean="0">
                            <a:solidFill>
                              <a:srgbClr val="094676"/>
                            </a:solidFill>
                            <a:latin typeface="Cambria Math" panose="02040503050406030204" pitchFamily="18" charset="0"/>
                            <a:ea typeface="Cambria Math" panose="02040503050406030204" pitchFamily="18" charset="0"/>
                            <a:cs typeface="宋体" panose="02010600030101010101" pitchFamily="2" charset="-122"/>
                          </a:rPr>
                          <m:t>𝑐𝑜𝑣𝑒𝑟𝑤𝑖𝑑𝑡</m:t>
                        </m:r>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h</m:t>
                            </m:r>
                          </m:e>
                          <m: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sub>
                        </m:s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r>
                          <a:rPr lang="en-US" altLang="zh-CN" sz="1200" b="0" i="1" smtClean="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sSub>
                          <m:sSubPr>
                            <m:ctrlPr>
                              <a:rPr lang="zh-CN" altLang="zh-CN" sz="1200" i="1" smtClean="0">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𝐷</m:t>
                            </m:r>
                          </m:e>
                          <m: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0</m:t>
                            </m:r>
                          </m:sub>
                        </m:s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d>
                          <m:dPr>
                            <m:ctrlP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dPr>
                          <m:e>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𝑙𝑖𝑛</m:t>
                            </m:r>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𝑒</m:t>
                                </m:r>
                              </m:e>
                              <m: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sub>
                            </m:s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𝑤𝑖𝑑𝑡h</m:t>
                                </m:r>
                              </m:num>
                              <m:den>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e>
                        </m:d>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𝑡𝑎𝑛</m:t>
                        </m:r>
                        <m:d>
                          <m:dPr>
                            <m:ctrlP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dPr>
                          <m:e>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𝛼</m:t>
                            </m:r>
                          </m:e>
                        </m:d>
                        <m:r>
                          <a:rPr lang="en-US" altLang="zh-CN" sz="1200" b="0" i="1" smtClean="0">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𝑡𝑎𝑛</m:t>
                        </m:r>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f>
                          <m:f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𝜃</m:t>
                            </m:r>
                          </m:num>
                          <m:den>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den>
                        </m:f>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oMath>
                    </m:oMathPara>
                  </a14:m>
                  <a:endParaRPr lang="zh-CN" altLang="en-US" sz="1200" i="1" dirty="0">
                    <a:solidFill>
                      <a:srgbClr val="094676"/>
                    </a:solidFill>
                    <a:latin typeface="Cambria Math" panose="02040503050406030204" pitchFamily="18" charset="0"/>
                    <a:ea typeface="Cambria Math" panose="02040503050406030204" pitchFamily="18" charset="0"/>
                    <a:cs typeface="宋体" panose="02010600030101010101" pitchFamily="2" charset="-122"/>
                  </a:endParaRPr>
                </a:p>
              </p:txBody>
            </p:sp>
          </mc:Choice>
          <mc:Fallback xmlns="">
            <p:sp>
              <p:nvSpPr>
                <p:cNvPr id="29" name="文本框 28">
                  <a:extLst>
                    <a:ext uri="{FF2B5EF4-FFF2-40B4-BE49-F238E27FC236}">
                      <a16:creationId xmlns:a16="http://schemas.microsoft.com/office/drawing/2014/main" id="{72312C6F-9481-4E05-9DF9-8013872BFAC2}"/>
                    </a:ext>
                  </a:extLst>
                </p:cNvPr>
                <p:cNvSpPr txBox="1">
                  <a:spLocks noRot="1" noChangeAspect="1" noMove="1" noResize="1" noEditPoints="1" noAdjustHandles="1" noChangeArrowheads="1" noChangeShapeType="1" noTextEdit="1"/>
                </p:cNvSpPr>
                <p:nvPr/>
              </p:nvSpPr>
              <p:spPr>
                <a:xfrm>
                  <a:off x="288655" y="4890837"/>
                  <a:ext cx="3810000" cy="50731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D864822-3170-4713-B5EC-498C8D6883A1}"/>
                    </a:ext>
                  </a:extLst>
                </p:cNvPr>
                <p:cNvSpPr txBox="1"/>
                <p:nvPr/>
              </p:nvSpPr>
              <p:spPr>
                <a:xfrm>
                  <a:off x="331424" y="5276724"/>
                  <a:ext cx="3138616" cy="276999"/>
                </a:xfrm>
                <a:prstGeom prst="rect">
                  <a:avLst/>
                </a:prstGeom>
                <a:noFill/>
              </p:spPr>
              <p:txBody>
                <a:bodyPr wrap="none" rtlCol="0">
                  <a:spAutoFit/>
                </a:bodyPr>
                <a:lstStyle/>
                <a:p>
                  <a:pPr algn="ctr"/>
                  <a:r>
                    <a:rPr lang="en-US" altLang="zh-CN" sz="1200" dirty="0">
                      <a:solidFill>
                        <a:srgbClr val="094676"/>
                      </a:solidFill>
                      <a:latin typeface="Cambria Math" panose="02040503050406030204" pitchFamily="18" charset="0"/>
                      <a:ea typeface="Cambria Math" panose="02040503050406030204" pitchFamily="18" charset="0"/>
                    </a:rPr>
                    <a:t>𝑜𝑣𝑒𝑟𝑙𝑎</a:t>
                  </a:r>
                  <a14:m>
                    <m:oMath xmlns:m="http://schemas.openxmlformats.org/officeDocument/2006/math">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b="0" i="1" smtClean="0">
                              <a:solidFill>
                                <a:srgbClr val="094676"/>
                              </a:solidFill>
                              <a:latin typeface="Cambria Math" panose="02040503050406030204" pitchFamily="18" charset="0"/>
                              <a:ea typeface="Cambria Math" panose="02040503050406030204" pitchFamily="18" charset="0"/>
                              <a:cs typeface="宋体" panose="02010600030101010101" pitchFamily="2" charset="-122"/>
                            </a:rPr>
                            <m:t>𝑝</m:t>
                          </m:r>
                        </m:e>
                        <m: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sub>
                      </m:s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 </m:t>
                      </m:r>
                    </m:oMath>
                  </a14:m>
                  <a:r>
                    <a:rPr lang="en-US" altLang="zh-CN" sz="1200" dirty="0">
                      <a:solidFill>
                        <a:srgbClr val="094676"/>
                      </a:solidFill>
                      <a:latin typeface="Cambria Math" panose="02040503050406030204" pitchFamily="18" charset="0"/>
                      <a:ea typeface="Cambria Math" panose="02040503050406030204" pitchFamily="18" charset="0"/>
                    </a:rPr>
                    <a:t>= 𝑐𝑜𝑣𝑒𝑟𝑤𝑖𝑑𝑡</a:t>
                  </a:r>
                  <a14:m>
                    <m:oMath xmlns:m="http://schemas.openxmlformats.org/officeDocument/2006/math">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h</m:t>
                          </m:r>
                        </m:e>
                        <m: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sub>
                      </m:s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 </m:t>
                      </m:r>
                    </m:oMath>
                  </a14:m>
                  <a:r>
                    <a:rPr lang="en-US" altLang="zh-CN" sz="1200" dirty="0">
                      <a:solidFill>
                        <a:srgbClr val="094676"/>
                      </a:solidFill>
                      <a:latin typeface="Cambria Math" panose="02040503050406030204" pitchFamily="18" charset="0"/>
                      <a:ea typeface="Cambria Math" panose="02040503050406030204" pitchFamily="18" charset="0"/>
                    </a:rPr>
                    <a:t>− (𝑙𝑖𝑛𝑒𝑖 − 𝑙𝑖𝑛𝑒𝑖−1)</a:t>
                  </a:r>
                  <a:endParaRPr lang="zh-CN" altLang="zh-CN" sz="1200" dirty="0">
                    <a:solidFill>
                      <a:srgbClr val="094676"/>
                    </a:solidFill>
                    <a:latin typeface="Cambria Math" panose="02040503050406030204" pitchFamily="18" charset="0"/>
                  </a:endParaRPr>
                </a:p>
              </p:txBody>
            </p:sp>
          </mc:Choice>
          <mc:Fallback xmlns="">
            <p:sp>
              <p:nvSpPr>
                <p:cNvPr id="30" name="文本框 29">
                  <a:extLst>
                    <a:ext uri="{FF2B5EF4-FFF2-40B4-BE49-F238E27FC236}">
                      <a16:creationId xmlns:a16="http://schemas.microsoft.com/office/drawing/2014/main" id="{5D864822-3170-4713-B5EC-498C8D6883A1}"/>
                    </a:ext>
                  </a:extLst>
                </p:cNvPr>
                <p:cNvSpPr txBox="1">
                  <a:spLocks noRot="1" noChangeAspect="1" noMove="1" noResize="1" noEditPoints="1" noAdjustHandles="1" noChangeArrowheads="1" noChangeShapeType="1" noTextEdit="1"/>
                </p:cNvSpPr>
                <p:nvPr/>
              </p:nvSpPr>
              <p:spPr>
                <a:xfrm>
                  <a:off x="331424" y="5276724"/>
                  <a:ext cx="3138616" cy="276999"/>
                </a:xfrm>
                <a:prstGeom prst="rect">
                  <a:avLst/>
                </a:prstGeom>
                <a:blipFill>
                  <a:blip r:embed="rId8"/>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27520C5-2813-466B-9CDC-5463039CE83D}"/>
                    </a:ext>
                  </a:extLst>
                </p:cNvPr>
                <p:cNvSpPr txBox="1"/>
                <p:nvPr/>
              </p:nvSpPr>
              <p:spPr>
                <a:xfrm>
                  <a:off x="352872" y="5560614"/>
                  <a:ext cx="1905000" cy="276999"/>
                </a:xfrm>
                <a:prstGeom prst="rect">
                  <a:avLst/>
                </a:prstGeom>
                <a:noFill/>
              </p:spPr>
              <p:txBody>
                <a:bodyPr wrap="square" rtlCol="0">
                  <a:spAutoFit/>
                </a:bodyPr>
                <a:lstStyle/>
                <a:p>
                  <a:r>
                    <a:rPr lang="en-US" altLang="zh-CN" sz="1200" dirty="0">
                      <a:solidFill>
                        <a:srgbClr val="094676"/>
                      </a:solidFill>
                      <a:latin typeface="Cambria Math" panose="02040503050406030204" pitchFamily="18" charset="0"/>
                      <a:ea typeface="Cambria Math" panose="02040503050406030204" pitchFamily="18" charset="0"/>
                    </a:rPr>
                    <a:t>𝑑𝑚𝑖𝑛 ≤ 𝑜𝑣𝑒𝑟𝑙𝑎</a:t>
                  </a:r>
                  <a14:m>
                    <m:oMath xmlns:m="http://schemas.openxmlformats.org/officeDocument/2006/math">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b="0" i="1" smtClean="0">
                              <a:solidFill>
                                <a:srgbClr val="094676"/>
                              </a:solidFill>
                              <a:latin typeface="Cambria Math" panose="02040503050406030204" pitchFamily="18" charset="0"/>
                              <a:ea typeface="Cambria Math" panose="02040503050406030204" pitchFamily="18" charset="0"/>
                              <a:cs typeface="宋体" panose="02010600030101010101" pitchFamily="2" charset="-122"/>
                            </a:rPr>
                            <m:t>𝑝</m:t>
                          </m:r>
                        </m:e>
                        <m: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sub>
                      </m:sSub>
                    </m:oMath>
                  </a14:m>
                  <a:r>
                    <a:rPr lang="en-US" altLang="zh-CN" sz="1200" dirty="0">
                      <a:solidFill>
                        <a:srgbClr val="094676"/>
                      </a:solidFill>
                      <a:latin typeface="Cambria Math" panose="02040503050406030204" pitchFamily="18" charset="0"/>
                      <a:ea typeface="Cambria Math" panose="02040503050406030204" pitchFamily="18" charset="0"/>
                    </a:rPr>
                    <a:t> ≤ 𝑑𝑚𝑎𝑥</a:t>
                  </a:r>
                  <a:endParaRPr lang="zh-CN" altLang="en-US" sz="1200" dirty="0">
                    <a:solidFill>
                      <a:srgbClr val="094676"/>
                    </a:solidFill>
                    <a:latin typeface="Cambria Math" panose="02040503050406030204" pitchFamily="18" charset="0"/>
                  </a:endParaRPr>
                </a:p>
              </p:txBody>
            </p:sp>
          </mc:Choice>
          <mc:Fallback xmlns="">
            <p:sp>
              <p:nvSpPr>
                <p:cNvPr id="31" name="文本框 30">
                  <a:extLst>
                    <a:ext uri="{FF2B5EF4-FFF2-40B4-BE49-F238E27FC236}">
                      <a16:creationId xmlns:a16="http://schemas.microsoft.com/office/drawing/2014/main" id="{A27520C5-2813-466B-9CDC-5463039CE83D}"/>
                    </a:ext>
                  </a:extLst>
                </p:cNvPr>
                <p:cNvSpPr txBox="1">
                  <a:spLocks noRot="1" noChangeAspect="1" noMove="1" noResize="1" noEditPoints="1" noAdjustHandles="1" noChangeArrowheads="1" noChangeShapeType="1" noTextEdit="1"/>
                </p:cNvSpPr>
                <p:nvPr/>
              </p:nvSpPr>
              <p:spPr>
                <a:xfrm>
                  <a:off x="352872" y="5560614"/>
                  <a:ext cx="1905000" cy="276999"/>
                </a:xfrm>
                <a:prstGeom prst="rect">
                  <a:avLst/>
                </a:prstGeom>
                <a:blipFill>
                  <a:blip r:embed="rId9"/>
                  <a:stretch>
                    <a:fillRect l="-321" b="-15217"/>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B93AC58-8315-430A-8772-C8AC5FEC2E6B}"/>
                </a:ext>
              </a:extLst>
            </p:cNvPr>
            <p:cNvSpPr txBox="1"/>
            <p:nvPr/>
          </p:nvSpPr>
          <p:spPr>
            <a:xfrm>
              <a:off x="-142428" y="6069295"/>
              <a:ext cx="2895600" cy="276999"/>
            </a:xfrm>
            <a:prstGeom prst="rect">
              <a:avLst/>
            </a:prstGeom>
            <a:noFill/>
          </p:spPr>
          <p:txBody>
            <a:bodyPr wrap="square" rtlCol="0">
              <a:spAutoFit/>
            </a:bodyPr>
            <a:lstStyle/>
            <a:p>
              <a:pPr algn="ctr"/>
              <a:r>
                <a:rPr lang="en-US" altLang="zh-CN" sz="1200" dirty="0">
                  <a:solidFill>
                    <a:srgbClr val="094676"/>
                  </a:solidFill>
                  <a:latin typeface="Cambria Math" panose="02040503050406030204" pitchFamily="18" charset="0"/>
                  <a:ea typeface="Cambria Math" panose="02040503050406030204" pitchFamily="18" charset="0"/>
                </a:rPr>
                <a:t>𝑓𝑖𝑡𝑛𝑒𝑠𝑠(𝑠𝑜𝑙𝑢𝑡𝑖𝑜𝑛) = 𝑐𝑜𝑣𝑒𝑟</a:t>
              </a:r>
              <a:endParaRPr lang="zh-CN" altLang="en-US" sz="1200" dirty="0">
                <a:solidFill>
                  <a:srgbClr val="094676"/>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4F15308-EA3F-46FA-BFAF-6F4A5E484890}"/>
                    </a:ext>
                  </a:extLst>
                </p:cNvPr>
                <p:cNvSpPr txBox="1"/>
                <p:nvPr/>
              </p:nvSpPr>
              <p:spPr>
                <a:xfrm>
                  <a:off x="314368" y="5837166"/>
                  <a:ext cx="2190664" cy="276999"/>
                </a:xfrm>
                <a:prstGeom prst="rect">
                  <a:avLst/>
                </a:prstGeom>
                <a:noFill/>
              </p:spPr>
              <p:txBody>
                <a:bodyPr wrap="none" rtlCol="0">
                  <a:spAutoFit/>
                </a:bodyPr>
                <a:lstStyle/>
                <a:p>
                  <a:pPr algn="ctr"/>
                  <a:r>
                    <a:rPr lang="en-US" altLang="zh-CN" sz="1200" dirty="0">
                      <a:solidFill>
                        <a:srgbClr val="094676"/>
                      </a:solidFill>
                      <a:latin typeface="Cambria Math" panose="02040503050406030204" pitchFamily="18" charset="0"/>
                      <a:ea typeface="Cambria Math" panose="02040503050406030204" pitchFamily="18" charset="0"/>
                    </a:rPr>
                    <a:t>𝑐𝑜𝑣𝑒𝑟 = 𝑐𝑜𝑣𝑒𝑟 + 𝑐𝑜𝑣𝑒𝑟𝑤𝑖𝑑𝑡</a:t>
                  </a:r>
                  <a14:m>
                    <m:oMath xmlns:m="http://schemas.openxmlformats.org/officeDocument/2006/math">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h</m:t>
                          </m:r>
                        </m:e>
                        <m: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sub>
                      </m:s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 </m:t>
                      </m:r>
                    </m:oMath>
                  </a14:m>
                  <a:endParaRPr lang="zh-CN" altLang="zh-CN" sz="1200" dirty="0">
                    <a:solidFill>
                      <a:srgbClr val="094676"/>
                    </a:solidFill>
                    <a:latin typeface="Cambria Math" panose="02040503050406030204" pitchFamily="18" charset="0"/>
                  </a:endParaRPr>
                </a:p>
              </p:txBody>
            </p:sp>
          </mc:Choice>
          <mc:Fallback xmlns="">
            <p:sp>
              <p:nvSpPr>
                <p:cNvPr id="33" name="文本框 32">
                  <a:extLst>
                    <a:ext uri="{FF2B5EF4-FFF2-40B4-BE49-F238E27FC236}">
                      <a16:creationId xmlns:a16="http://schemas.microsoft.com/office/drawing/2014/main" id="{F4F15308-EA3F-46FA-BFAF-6F4A5E484890}"/>
                    </a:ext>
                  </a:extLst>
                </p:cNvPr>
                <p:cNvSpPr txBox="1">
                  <a:spLocks noRot="1" noChangeAspect="1" noMove="1" noResize="1" noEditPoints="1" noAdjustHandles="1" noChangeArrowheads="1" noChangeShapeType="1" noTextEdit="1"/>
                </p:cNvSpPr>
                <p:nvPr/>
              </p:nvSpPr>
              <p:spPr>
                <a:xfrm>
                  <a:off x="314368" y="5837166"/>
                  <a:ext cx="2190664" cy="276999"/>
                </a:xfrm>
                <a:prstGeom prst="rect">
                  <a:avLst/>
                </a:prstGeom>
                <a:blipFill>
                  <a:blip r:embed="rId10"/>
                  <a:stretch>
                    <a:fillRect t="-2222" b="-17778"/>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A795DCFD-CDDB-4137-89DC-C792ED3DF9A5}"/>
                </a:ext>
              </a:extLst>
            </p:cNvPr>
            <p:cNvSpPr txBox="1"/>
            <p:nvPr/>
          </p:nvSpPr>
          <p:spPr>
            <a:xfrm>
              <a:off x="4453472" y="5011964"/>
              <a:ext cx="1143000" cy="276999"/>
            </a:xfrm>
            <a:prstGeom prst="rect">
              <a:avLst/>
            </a:prstGeom>
            <a:noFill/>
          </p:spPr>
          <p:txBody>
            <a:bodyPr wrap="square" rtlCol="0">
              <a:spAutoFit/>
            </a:bodyPr>
            <a:lstStyle/>
            <a:p>
              <a:r>
                <a:rPr lang="zh-CN" altLang="zh-CN" sz="12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当前覆盖宽度</a:t>
              </a:r>
              <a:endParaRPr lang="zh-CN" altLang="en-US" sz="1200" dirty="0">
                <a:solidFill>
                  <a:srgbClr val="094676"/>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57C1F5B8-998A-4722-B22D-CB22552FE247}"/>
                </a:ext>
              </a:extLst>
            </p:cNvPr>
            <p:cNvSpPr txBox="1"/>
            <p:nvPr/>
          </p:nvSpPr>
          <p:spPr>
            <a:xfrm>
              <a:off x="3411258" y="5276723"/>
              <a:ext cx="2185214" cy="276999"/>
            </a:xfrm>
            <a:prstGeom prst="rect">
              <a:avLst/>
            </a:prstGeom>
            <a:noFill/>
          </p:spPr>
          <p:txBody>
            <a:bodyPr wrap="none" rtlCol="0">
              <a:spAutoFit/>
            </a:bodyPr>
            <a:lstStyle/>
            <a:p>
              <a:r>
                <a:rPr lang="zh-CN" altLang="zh-CN" sz="1200" dirty="0">
                  <a:solidFill>
                    <a:srgbClr val="094676"/>
                  </a:solidFill>
                  <a:latin typeface="微软雅黑" panose="020B0503020204020204" pitchFamily="34" charset="-122"/>
                  <a:ea typeface="微软雅黑" panose="020B0503020204020204" pitchFamily="34" charset="-122"/>
                </a:rPr>
                <a:t>当前测线与上一条测线重叠度</a:t>
              </a:r>
              <a:endParaRPr lang="zh-CN" altLang="en-US" sz="1200" dirty="0">
                <a:solidFill>
                  <a:srgbClr val="094676"/>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0A5FA039-F4F9-4D18-8E46-37DD914B193C}"/>
                </a:ext>
              </a:extLst>
            </p:cNvPr>
            <p:cNvSpPr txBox="1"/>
            <p:nvPr/>
          </p:nvSpPr>
          <p:spPr>
            <a:xfrm>
              <a:off x="4278964" y="5532749"/>
              <a:ext cx="1317508" cy="276999"/>
            </a:xfrm>
            <a:prstGeom prst="rect">
              <a:avLst/>
            </a:prstGeom>
            <a:noFill/>
          </p:spPr>
          <p:txBody>
            <a:bodyPr wrap="square" rtlCol="0">
              <a:spAutoFit/>
            </a:bodyPr>
            <a:lstStyle/>
            <a:p>
              <a:r>
                <a:rPr lang="zh-CN" altLang="zh-CN" sz="1200" dirty="0">
                  <a:solidFill>
                    <a:srgbClr val="094676"/>
                  </a:solidFill>
                  <a:latin typeface="微软雅黑" panose="020B0503020204020204" pitchFamily="34" charset="-122"/>
                  <a:ea typeface="微软雅黑" panose="020B0503020204020204" pitchFamily="34" charset="-122"/>
                </a:rPr>
                <a:t>重叠度范围判断</a:t>
              </a:r>
              <a:endParaRPr lang="zh-CN" altLang="en-US" sz="1200" dirty="0">
                <a:solidFill>
                  <a:srgbClr val="094676"/>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682AD0BC-D7C3-476F-AB4D-EE5970D7FAAA}"/>
                </a:ext>
              </a:extLst>
            </p:cNvPr>
            <p:cNvSpPr txBox="1"/>
            <p:nvPr/>
          </p:nvSpPr>
          <p:spPr>
            <a:xfrm>
              <a:off x="4175718" y="5856693"/>
              <a:ext cx="1524000" cy="400110"/>
            </a:xfrm>
            <a:prstGeom prst="rect">
              <a:avLst/>
            </a:prstGeom>
            <a:noFill/>
          </p:spPr>
          <p:txBody>
            <a:bodyPr wrap="square" rtlCol="0">
              <a:spAutoFit/>
            </a:bodyPr>
            <a:lstStyle/>
            <a:p>
              <a:r>
                <a:rPr lang="zh-CN" altLang="zh-CN" sz="2000" dirty="0">
                  <a:solidFill>
                    <a:srgbClr val="094676"/>
                  </a:solidFill>
                  <a:latin typeface="微软雅黑" panose="020B0503020204020204" pitchFamily="34" charset="-122"/>
                  <a:ea typeface="微软雅黑" panose="020B0503020204020204" pitchFamily="34" charset="-122"/>
                </a:rPr>
                <a:t>适应度函数</a:t>
              </a:r>
              <a:endParaRPr lang="zh-CN" altLang="en-US" sz="2000" dirty="0">
                <a:solidFill>
                  <a:srgbClr val="094676"/>
                </a:solidFill>
                <a:latin typeface="微软雅黑" panose="020B0503020204020204" pitchFamily="34" charset="-122"/>
                <a:ea typeface="微软雅黑" panose="020B0503020204020204" pitchFamily="34" charset="-122"/>
              </a:endParaRPr>
            </a:p>
          </p:txBody>
        </p:sp>
      </p:grpSp>
      <p:sp>
        <p:nvSpPr>
          <p:cNvPr id="42" name="文本框 41">
            <a:extLst>
              <a:ext uri="{FF2B5EF4-FFF2-40B4-BE49-F238E27FC236}">
                <a16:creationId xmlns:a16="http://schemas.microsoft.com/office/drawing/2014/main" id="{11D61236-C4A7-4660-9487-736A1B07D324}"/>
              </a:ext>
            </a:extLst>
          </p:cNvPr>
          <p:cNvSpPr txBox="1"/>
          <p:nvPr/>
        </p:nvSpPr>
        <p:spPr>
          <a:xfrm>
            <a:off x="6420794" y="1661434"/>
            <a:ext cx="4686300" cy="646331"/>
          </a:xfrm>
          <a:prstGeom prst="rect">
            <a:avLst/>
          </a:prstGeom>
          <a:noFill/>
        </p:spPr>
        <p:txBody>
          <a:bodyPr wrap="square" rtlCol="0">
            <a:spAutoFit/>
          </a:bodyPr>
          <a:lstStyle/>
          <a:p>
            <a:r>
              <a:rPr lang="zh-CN" altLang="zh-CN" sz="12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经过多次模拟退火的迭代，我们得到了一组适应度最高的测线方案。相比于随机选</a:t>
            </a:r>
            <a:r>
              <a:rPr lang="zh-CN" altLang="zh-CN" sz="1200" spc="-7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择的测线方案，这个方案大大减少了总的测量线长度，确保了整个待测海域的完全覆盖，</a:t>
            </a:r>
            <a:r>
              <a:rPr lang="zh-CN" altLang="zh-CN" sz="1200" spc="-58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200" spc="-6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并满足了 </a:t>
            </a:r>
            <a:r>
              <a:rPr lang="en-US" altLang="zh-CN" sz="12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10%~20%</a:t>
            </a:r>
            <a:r>
              <a:rPr lang="zh-CN" altLang="zh-CN" sz="12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的重叠率要求：</a:t>
            </a:r>
          </a:p>
        </p:txBody>
      </p:sp>
      <p:pic>
        <p:nvPicPr>
          <p:cNvPr id="47" name="image13.png">
            <a:extLst>
              <a:ext uri="{FF2B5EF4-FFF2-40B4-BE49-F238E27FC236}">
                <a16:creationId xmlns:a16="http://schemas.microsoft.com/office/drawing/2014/main" id="{F1A47221-2158-4BE8-957F-3B30F6E0DFAE}"/>
              </a:ext>
            </a:extLst>
          </p:cNvPr>
          <p:cNvPicPr/>
          <p:nvPr/>
        </p:nvPicPr>
        <p:blipFill>
          <a:blip r:embed="rId11" cstate="print"/>
          <a:stretch>
            <a:fillRect/>
          </a:stretch>
        </p:blipFill>
        <p:spPr>
          <a:xfrm>
            <a:off x="6601898" y="2532935"/>
            <a:ext cx="4438392" cy="2143686"/>
          </a:xfrm>
          <a:prstGeom prst="rect">
            <a:avLst/>
          </a:prstGeom>
        </p:spPr>
      </p:pic>
      <p:sp>
        <p:nvSpPr>
          <p:cNvPr id="48" name="文本框 47">
            <a:extLst>
              <a:ext uri="{FF2B5EF4-FFF2-40B4-BE49-F238E27FC236}">
                <a16:creationId xmlns:a16="http://schemas.microsoft.com/office/drawing/2014/main" id="{868F766E-4A40-4349-BCC0-877D979B9FFA}"/>
              </a:ext>
            </a:extLst>
          </p:cNvPr>
          <p:cNvSpPr txBox="1"/>
          <p:nvPr/>
        </p:nvSpPr>
        <p:spPr>
          <a:xfrm>
            <a:off x="5789603" y="4901792"/>
            <a:ext cx="6113742" cy="1384995"/>
          </a:xfrm>
          <a:prstGeom prst="rect">
            <a:avLst/>
          </a:prstGeom>
          <a:noFill/>
        </p:spPr>
        <p:txBody>
          <a:bodyPr wrap="square" rtlCol="0">
            <a:spAutoFit/>
          </a:bodyPr>
          <a:lstStyle/>
          <a:p>
            <a:pPr marL="494030" marR="553720" indent="304800">
              <a:lnSpc>
                <a:spcPct val="100000"/>
              </a:lnSpc>
              <a:spcBef>
                <a:spcPts val="20"/>
              </a:spcBef>
              <a:spcAft>
                <a:spcPts val="0"/>
              </a:spcAft>
            </a:pPr>
            <a:r>
              <a:rPr lang="zh-CN" altLang="zh-CN" sz="1200" spc="-1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第一条和第二条测线之间的距离较小，这可能是由于海域的东侧深度较小，测线距</a:t>
            </a:r>
            <a:r>
              <a:rPr lang="zh-CN" altLang="zh-CN" sz="12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离加接近。</a:t>
            </a:r>
          </a:p>
          <a:p>
            <a:pPr marL="494030" marR="554355" indent="304800" algn="just">
              <a:lnSpc>
                <a:spcPct val="100000"/>
              </a:lnSpc>
              <a:spcBef>
                <a:spcPts val="5"/>
              </a:spcBef>
              <a:spcAft>
                <a:spcPts val="0"/>
              </a:spcAft>
            </a:pPr>
            <a:r>
              <a:rPr lang="zh-CN" altLang="zh-CN" sz="1200" spc="-1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测线间的距离整体上呈现出一个逐渐增大的趋势，但在中部区域存在一些测线距离</a:t>
            </a:r>
            <a:r>
              <a:rPr lang="zh-CN" altLang="zh-CN" sz="1200" spc="-1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较小的情况，这可能是由于某些位置的地形变化较大，需要更加密集的测线来确保完整</a:t>
            </a:r>
            <a:r>
              <a:rPr lang="zh-CN" altLang="zh-CN" sz="12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的覆盖。</a:t>
            </a:r>
          </a:p>
          <a:p>
            <a:pPr marL="494030" marR="565785" indent="304800">
              <a:lnSpc>
                <a:spcPct val="100000"/>
              </a:lnSpc>
              <a:spcBef>
                <a:spcPts val="10"/>
              </a:spcBef>
              <a:spcAft>
                <a:spcPts val="0"/>
              </a:spcAft>
            </a:pPr>
            <a:r>
              <a:rPr lang="zh-CN" altLang="zh-CN" sz="1200" spc="-1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最后几条测线与前面的测线距离较大，说明在海域的西侧，由于水深逐渐变深，测</a:t>
            </a:r>
            <a:r>
              <a:rPr lang="zh-CN" altLang="zh-CN" sz="12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线可以有较大的间距并仍然保持完整的覆盖。</a:t>
            </a:r>
          </a:p>
        </p:txBody>
      </p:sp>
      <p:cxnSp>
        <p:nvCxnSpPr>
          <p:cNvPr id="40" name="直接连接符 39">
            <a:extLst>
              <a:ext uri="{FF2B5EF4-FFF2-40B4-BE49-F238E27FC236}">
                <a16:creationId xmlns:a16="http://schemas.microsoft.com/office/drawing/2014/main" id="{FE1F8F8B-6BB2-4DA8-A6AE-FCDC8D4EE105}"/>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41" name="等腰三角形 40">
            <a:extLst>
              <a:ext uri="{FF2B5EF4-FFF2-40B4-BE49-F238E27FC236}">
                <a16:creationId xmlns:a16="http://schemas.microsoft.com/office/drawing/2014/main" id="{70786C56-9D0F-4303-9B1D-F520C74ED4FE}"/>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3" name="等腰三角形 42">
            <a:extLst>
              <a:ext uri="{FF2B5EF4-FFF2-40B4-BE49-F238E27FC236}">
                <a16:creationId xmlns:a16="http://schemas.microsoft.com/office/drawing/2014/main" id="{4B3A6F0A-3139-47B2-B3BC-DB37F162A4D2}"/>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36B9FD27-5E75-46B4-A7A3-56AD40C11249}"/>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46" name="图片 45">
            <a:extLst>
              <a:ext uri="{FF2B5EF4-FFF2-40B4-BE49-F238E27FC236}">
                <a16:creationId xmlns:a16="http://schemas.microsoft.com/office/drawing/2014/main" id="{2D932524-FA2D-4B46-9431-68F0D197E59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Tree>
    <p:extLst>
      <p:ext uri="{BB962C8B-B14F-4D97-AF65-F5344CB8AC3E}">
        <p14:creationId xmlns:p14="http://schemas.microsoft.com/office/powerpoint/2010/main" val="1858740685"/>
      </p:ext>
    </p:extLst>
  </p:cSld>
  <p:clrMapOvr>
    <a:masterClrMapping/>
  </p:clrMapOvr>
  <mc:AlternateContent xmlns:mc="http://schemas.openxmlformats.org/markup-compatibility/2006" xmlns:p14="http://schemas.microsoft.com/office/powerpoint/2010/main">
    <mc:Choice Requires="p14">
      <p:transition spd="slow" p14:dur="2000" advTm="20144"/>
    </mc:Choice>
    <mc:Fallback xmlns="">
      <p:transition spd="slow" advTm="20144"/>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4576826" cy="690574"/>
          </a:xfrm>
          <a:prstGeom prst="rect">
            <a:avLst/>
          </a:prstGeom>
        </p:spPr>
        <p:txBody>
          <a:bodyPr vert="horz" wrap="square" lIns="0" tIns="13335" rIns="0" bIns="0" rtlCol="0">
            <a:spAutoFit/>
          </a:bodyPr>
          <a:lstStyle/>
          <a:p>
            <a:pPr marL="12700">
              <a:spcBef>
                <a:spcPts val="105"/>
              </a:spcBef>
            </a:pPr>
            <a:r>
              <a:rPr lang="zh-CN" altLang="en-US" sz="4400" dirty="0">
                <a:solidFill>
                  <a:srgbClr val="094676"/>
                </a:solidFill>
                <a:latin typeface="微软雅黑" panose="020B0503020204020204" pitchFamily="34" charset="-122"/>
                <a:ea typeface="微软雅黑" panose="020B0503020204020204" pitchFamily="34" charset="-122"/>
              </a:rPr>
              <a:t>第三问建模</a:t>
            </a:r>
            <a:r>
              <a:rPr lang="zh-CN" altLang="en-US" sz="4400"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4400" dirty="0">
                <a:solidFill>
                  <a:srgbClr val="094676"/>
                </a:solidFill>
                <a:latin typeface="微软雅黑" panose="020B0503020204020204" pitchFamily="34" charset="-122"/>
                <a:ea typeface="微软雅黑" panose="020B0503020204020204" pitchFamily="34" charset="-122"/>
              </a:rPr>
              <a:t>求解</a:t>
            </a:r>
            <a:endParaRPr spc="-1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C0CED9-9630-4F70-9AAE-488831CABA2B}"/>
              </a:ext>
            </a:extLst>
          </p:cNvPr>
          <p:cNvSpPr txBox="1"/>
          <p:nvPr/>
        </p:nvSpPr>
        <p:spPr>
          <a:xfrm>
            <a:off x="3009086" y="1020248"/>
            <a:ext cx="4108817"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关键词：评价函数、加权平均法、模拟退火算法</a:t>
            </a:r>
          </a:p>
        </p:txBody>
      </p:sp>
      <p:sp>
        <p:nvSpPr>
          <p:cNvPr id="24" name="文本框 23">
            <a:extLst>
              <a:ext uri="{FF2B5EF4-FFF2-40B4-BE49-F238E27FC236}">
                <a16:creationId xmlns:a16="http://schemas.microsoft.com/office/drawing/2014/main" id="{84BE10ED-D806-4D98-B422-E70B5027CFAF}"/>
              </a:ext>
            </a:extLst>
          </p:cNvPr>
          <p:cNvSpPr txBox="1"/>
          <p:nvPr/>
        </p:nvSpPr>
        <p:spPr>
          <a:xfrm>
            <a:off x="9619060" y="152400"/>
            <a:ext cx="2420540" cy="584775"/>
          </a:xfrm>
          <a:prstGeom prst="rect">
            <a:avLst/>
          </a:prstGeom>
          <a:noFill/>
        </p:spPr>
        <p:txBody>
          <a:bodyPr wrap="square" rtlCol="0">
            <a:spAutoFit/>
          </a:bodyPr>
          <a:lstStyle/>
          <a:p>
            <a:r>
              <a:rPr lang="zh-CN" altLang="en-US" sz="3200" dirty="0">
                <a:solidFill>
                  <a:srgbClr val="094676"/>
                </a:solidFill>
                <a:latin typeface="微软雅黑" panose="020B0503020204020204" pitchFamily="34" charset="-122"/>
                <a:ea typeface="微软雅黑" panose="020B0503020204020204" pitchFamily="34" charset="-122"/>
              </a:rPr>
              <a:t>核心代码</a:t>
            </a:r>
          </a:p>
        </p:txBody>
      </p:sp>
      <p:pic>
        <p:nvPicPr>
          <p:cNvPr id="39" name="image13.png">
            <a:extLst>
              <a:ext uri="{FF2B5EF4-FFF2-40B4-BE49-F238E27FC236}">
                <a16:creationId xmlns:a16="http://schemas.microsoft.com/office/drawing/2014/main" id="{5F728958-93B1-452F-B7DF-6B819AAA7317}"/>
              </a:ext>
            </a:extLst>
          </p:cNvPr>
          <p:cNvPicPr/>
          <p:nvPr/>
        </p:nvPicPr>
        <p:blipFill>
          <a:blip r:embed="rId3" cstate="print"/>
          <a:stretch>
            <a:fillRect/>
          </a:stretch>
        </p:blipFill>
        <p:spPr>
          <a:xfrm>
            <a:off x="7535186" y="789620"/>
            <a:ext cx="3964405" cy="1905000"/>
          </a:xfrm>
          <a:prstGeom prst="rect">
            <a:avLst/>
          </a:prstGeom>
        </p:spPr>
      </p:pic>
      <p:sp>
        <p:nvSpPr>
          <p:cNvPr id="4" name="文本框 3">
            <a:extLst>
              <a:ext uri="{FF2B5EF4-FFF2-40B4-BE49-F238E27FC236}">
                <a16:creationId xmlns:a16="http://schemas.microsoft.com/office/drawing/2014/main" id="{78B657DA-4F68-4FD9-9AD0-26D18E615E8F}"/>
              </a:ext>
            </a:extLst>
          </p:cNvPr>
          <p:cNvSpPr txBox="1"/>
          <p:nvPr/>
        </p:nvSpPr>
        <p:spPr>
          <a:xfrm>
            <a:off x="609600" y="1285314"/>
            <a:ext cx="5562600" cy="3323987"/>
          </a:xfrm>
          <a:prstGeom prst="rect">
            <a:avLst/>
          </a:prstGeom>
          <a:noFill/>
        </p:spPr>
        <p:txBody>
          <a:bodyPr wrap="square" rtlCol="0">
            <a:spAutoFit/>
          </a:bodyPr>
          <a:lstStyle/>
          <a:p>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计算连续覆盖的适应度函数</a:t>
            </a:r>
          </a:p>
          <a:p>
            <a:r>
              <a:rPr lang="en-US" altLang="zh-CN" sz="1000" dirty="0">
                <a:solidFill>
                  <a:srgbClr val="094676"/>
                </a:solidFill>
                <a:latin typeface="Times New Roman" panose="02020603050405020304" pitchFamily="18" charset="0"/>
                <a:cs typeface="Times New Roman" panose="02020603050405020304" pitchFamily="18" charset="0"/>
              </a:rPr>
              <a:t>function fitness = </a:t>
            </a:r>
            <a:r>
              <a:rPr lang="en-US" altLang="zh-CN" sz="1000" dirty="0" err="1">
                <a:solidFill>
                  <a:srgbClr val="094676"/>
                </a:solidFill>
                <a:latin typeface="Times New Roman" panose="02020603050405020304" pitchFamily="18" charset="0"/>
                <a:cs typeface="Times New Roman" panose="02020603050405020304" pitchFamily="18" charset="0"/>
              </a:rPr>
              <a:t>fitness_continuous_coverage</a:t>
            </a:r>
            <a:r>
              <a:rPr lang="en-US" altLang="zh-CN" sz="1000" dirty="0">
                <a:solidFill>
                  <a:srgbClr val="094676"/>
                </a:solidFill>
                <a:latin typeface="Times New Roman" panose="02020603050405020304" pitchFamily="18" charset="0"/>
                <a:cs typeface="Times New Roman" panose="02020603050405020304" pitchFamily="18" charset="0"/>
              </a:rPr>
              <a:t>(chromosome)%</a:t>
            </a:r>
            <a:r>
              <a:rPr lang="zh-CN" altLang="en-US" sz="1000" dirty="0">
                <a:solidFill>
                  <a:srgbClr val="094676"/>
                </a:solidFill>
                <a:latin typeface="Times New Roman" panose="02020603050405020304" pitchFamily="18" charset="0"/>
                <a:cs typeface="Times New Roman" panose="02020603050405020304" pitchFamily="18" charset="0"/>
              </a:rPr>
              <a:t>形参：染色体</a:t>
            </a:r>
            <a:endParaRPr lang="en-US" altLang="zh-CN" sz="1000" dirty="0">
              <a:solidFill>
                <a:srgbClr val="094676"/>
              </a:solidFill>
              <a:latin typeface="Times New Roman" panose="02020603050405020304" pitchFamily="18" charset="0"/>
              <a:cs typeface="Times New Roman" panose="02020603050405020304" pitchFamily="18" charset="0"/>
            </a:endParaRPr>
          </a:p>
          <a:p>
            <a:r>
              <a:rPr lang="en-US" altLang="zh-CN" sz="1000" dirty="0">
                <a:solidFill>
                  <a:srgbClr val="094676"/>
                </a:solidFill>
                <a:latin typeface="Times New Roman" panose="02020603050405020304" pitchFamily="18" charset="0"/>
                <a:cs typeface="Times New Roman" panose="02020603050405020304" pitchFamily="18" charset="0"/>
              </a:rPr>
              <a:t>    global width </a:t>
            </a:r>
            <a:r>
              <a:rPr lang="en-US" altLang="zh-CN" sz="1000" dirty="0" err="1">
                <a:solidFill>
                  <a:srgbClr val="094676"/>
                </a:solidFill>
                <a:latin typeface="Times New Roman" panose="02020603050405020304" pitchFamily="18" charset="0"/>
                <a:cs typeface="Times New Roman" panose="02020603050405020304" pitchFamily="18" charset="0"/>
              </a:rPr>
              <a:t>D_center</a:t>
            </a:r>
            <a:r>
              <a:rPr lang="en-US" altLang="zh-CN" sz="1000" dirty="0">
                <a:solidFill>
                  <a:srgbClr val="094676"/>
                </a:solidFill>
                <a:latin typeface="Times New Roman" panose="02020603050405020304" pitchFamily="18" charset="0"/>
                <a:cs typeface="Times New Roman" panose="02020603050405020304" pitchFamily="18" charset="0"/>
              </a:rPr>
              <a:t> theta alpha </a:t>
            </a:r>
            <a:r>
              <a:rPr lang="en-US" altLang="zh-CN" sz="1000" dirty="0" err="1">
                <a:solidFill>
                  <a:srgbClr val="094676"/>
                </a:solidFill>
                <a:latin typeface="Times New Roman" panose="02020603050405020304" pitchFamily="18" charset="0"/>
                <a:cs typeface="Times New Roman" panose="02020603050405020304" pitchFamily="18" charset="0"/>
              </a:rPr>
              <a:t>d_min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d_max</a:t>
            </a:r>
            <a:r>
              <a:rPr lang="en-US" altLang="zh-CN" sz="1000" dirty="0">
                <a:solidFill>
                  <a:srgbClr val="094676"/>
                </a:solidFill>
                <a:latin typeface="Times New Roman" panose="02020603050405020304" pitchFamily="18" charset="0"/>
                <a:cs typeface="Times New Roman" panose="02020603050405020304" pitchFamily="18" charset="0"/>
              </a:rPr>
              <a:t>;%</a:t>
            </a:r>
            <a:r>
              <a:rPr lang="zh-CN" altLang="en-US" sz="1000" dirty="0">
                <a:solidFill>
                  <a:srgbClr val="094676"/>
                </a:solidFill>
                <a:latin typeface="Times New Roman" panose="02020603050405020304" pitchFamily="18" charset="0"/>
                <a:cs typeface="Times New Roman" panose="02020603050405020304" pitchFamily="18" charset="0"/>
              </a:rPr>
              <a:t>全局变量接口</a:t>
            </a:r>
            <a:endParaRPr lang="en-US" altLang="zh-CN" sz="1000" dirty="0">
              <a:solidFill>
                <a:srgbClr val="094676"/>
              </a:solidFill>
              <a:latin typeface="Times New Roman" panose="02020603050405020304" pitchFamily="18" charset="0"/>
              <a:cs typeface="Times New Roman" panose="02020603050405020304" pitchFamily="18" charset="0"/>
            </a:endParaRP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total_length</a:t>
            </a:r>
            <a:r>
              <a:rPr lang="en-US" altLang="zh-CN" sz="1000" dirty="0">
                <a:solidFill>
                  <a:srgbClr val="094676"/>
                </a:solidFill>
                <a:latin typeface="Times New Roman" panose="02020603050405020304" pitchFamily="18" charset="0"/>
                <a:cs typeface="Times New Roman" panose="02020603050405020304" pitchFamily="18" charset="0"/>
              </a:rPr>
              <a:t> = 0;                                                    % </a:t>
            </a:r>
            <a:r>
              <a:rPr lang="zh-CN" altLang="en-US" sz="1000" dirty="0">
                <a:solidFill>
                  <a:srgbClr val="094676"/>
                </a:solidFill>
                <a:latin typeface="Times New Roman" panose="02020603050405020304" pitchFamily="18" charset="0"/>
                <a:cs typeface="Times New Roman" panose="02020603050405020304" pitchFamily="18" charset="0"/>
              </a:rPr>
              <a:t>初始化总长度为</a:t>
            </a:r>
            <a:r>
              <a:rPr lang="en-US" altLang="zh-CN" sz="1000" dirty="0">
                <a:solidFill>
                  <a:srgbClr val="094676"/>
                </a:solidFill>
                <a:latin typeface="Times New Roman" panose="02020603050405020304" pitchFamily="18" charset="0"/>
                <a:cs typeface="Times New Roman" panose="02020603050405020304" pitchFamily="18" charset="0"/>
              </a:rPr>
              <a:t>0</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last_line</a:t>
            </a:r>
            <a:r>
              <a:rPr lang="en-US" altLang="zh-CN" sz="1000" dirty="0">
                <a:solidFill>
                  <a:srgbClr val="094676"/>
                </a:solidFill>
                <a:latin typeface="Times New Roman" panose="02020603050405020304" pitchFamily="18" charset="0"/>
                <a:cs typeface="Times New Roman" panose="02020603050405020304" pitchFamily="18" charset="0"/>
              </a:rPr>
              <a:t> = 0;                                                          % </a:t>
            </a:r>
            <a:r>
              <a:rPr lang="zh-CN" altLang="en-US" sz="1000" dirty="0">
                <a:solidFill>
                  <a:srgbClr val="094676"/>
                </a:solidFill>
                <a:latin typeface="Times New Roman" panose="02020603050405020304" pitchFamily="18" charset="0"/>
                <a:cs typeface="Times New Roman" panose="02020603050405020304" pitchFamily="18" charset="0"/>
              </a:rPr>
              <a:t>初始化上一行的位置为</a:t>
            </a:r>
            <a:r>
              <a:rPr lang="en-US" altLang="zh-CN" sz="1000" dirty="0">
                <a:solidFill>
                  <a:srgbClr val="094676"/>
                </a:solidFill>
                <a:latin typeface="Times New Roman" panose="02020603050405020304" pitchFamily="18" charset="0"/>
                <a:cs typeface="Times New Roman" panose="02020603050405020304" pitchFamily="18" charset="0"/>
              </a:rPr>
              <a:t>0</a:t>
            </a:r>
          </a:p>
          <a:p>
            <a:r>
              <a:rPr lang="en-US" altLang="zh-CN" sz="1000" dirty="0">
                <a:solidFill>
                  <a:srgbClr val="094676"/>
                </a:solidFill>
                <a:latin typeface="Times New Roman" panose="02020603050405020304" pitchFamily="18" charset="0"/>
                <a:cs typeface="Times New Roman" panose="02020603050405020304" pitchFamily="18" charset="0"/>
              </a:rPr>
              <a:t>    for line = chromosome</a:t>
            </a:r>
            <a:endParaRPr lang="zh-CN" altLang="en-US" sz="1000" dirty="0">
              <a:solidFill>
                <a:srgbClr val="094676"/>
              </a:solidFill>
              <a:latin typeface="Times New Roman" panose="02020603050405020304" pitchFamily="18" charset="0"/>
              <a:cs typeface="Times New Roman" panose="02020603050405020304" pitchFamily="18" charset="0"/>
            </a:endParaRP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coverage_width</a:t>
            </a:r>
            <a:r>
              <a:rPr lang="en-US" altLang="zh-CN" sz="1000" dirty="0">
                <a:solidFill>
                  <a:srgbClr val="094676"/>
                </a:solidFill>
                <a:latin typeface="Times New Roman" panose="02020603050405020304" pitchFamily="18" charset="0"/>
                <a:cs typeface="Times New Roman" panose="02020603050405020304" pitchFamily="18" charset="0"/>
              </a:rPr>
              <a:t> = 2 * (</a:t>
            </a:r>
            <a:r>
              <a:rPr lang="en-US" altLang="zh-CN" sz="1000" dirty="0" err="1">
                <a:solidFill>
                  <a:srgbClr val="094676"/>
                </a:solidFill>
                <a:latin typeface="Times New Roman" panose="02020603050405020304" pitchFamily="18" charset="0"/>
                <a:cs typeface="Times New Roman" panose="02020603050405020304" pitchFamily="18" charset="0"/>
              </a:rPr>
              <a:t>D_center</a:t>
            </a:r>
            <a:r>
              <a:rPr lang="en-US" altLang="zh-CN" sz="1000" dirty="0">
                <a:solidFill>
                  <a:srgbClr val="094676"/>
                </a:solidFill>
                <a:latin typeface="Times New Roman" panose="02020603050405020304" pitchFamily="18" charset="0"/>
                <a:cs typeface="Times New Roman" panose="02020603050405020304" pitchFamily="18" charset="0"/>
              </a:rPr>
              <a:t> + (line - width / 2) * tan(alpha)) * tan(theta / 2); % </a:t>
            </a:r>
            <a:r>
              <a:rPr lang="zh-CN" altLang="en-US" sz="1000" dirty="0">
                <a:solidFill>
                  <a:srgbClr val="094676"/>
                </a:solidFill>
                <a:latin typeface="Times New Roman" panose="02020603050405020304" pitchFamily="18" charset="0"/>
                <a:cs typeface="Times New Roman" panose="02020603050405020304" pitchFamily="18" charset="0"/>
              </a:rPr>
              <a:t>计算覆盖宽度</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overlap = </a:t>
            </a:r>
            <a:r>
              <a:rPr lang="en-US" altLang="zh-CN" sz="1000" dirty="0" err="1">
                <a:solidFill>
                  <a:srgbClr val="094676"/>
                </a:solidFill>
                <a:latin typeface="Times New Roman" panose="02020603050405020304" pitchFamily="18" charset="0"/>
                <a:cs typeface="Times New Roman" panose="02020603050405020304" pitchFamily="18" charset="0"/>
              </a:rPr>
              <a:t>coverage_width</a:t>
            </a:r>
            <a:r>
              <a:rPr lang="en-US" altLang="zh-CN" sz="1000" dirty="0">
                <a:solidFill>
                  <a:srgbClr val="094676"/>
                </a:solidFill>
                <a:latin typeface="Times New Roman" panose="02020603050405020304" pitchFamily="18" charset="0"/>
                <a:cs typeface="Times New Roman" panose="02020603050405020304" pitchFamily="18" charset="0"/>
              </a:rPr>
              <a:t> - (line - </a:t>
            </a:r>
            <a:r>
              <a:rPr lang="en-US" altLang="zh-CN" sz="1000" dirty="0" err="1">
                <a:solidFill>
                  <a:srgbClr val="094676"/>
                </a:solidFill>
                <a:latin typeface="Times New Roman" panose="02020603050405020304" pitchFamily="18" charset="0"/>
                <a:cs typeface="Times New Roman" panose="02020603050405020304" pitchFamily="18" charset="0"/>
              </a:rPr>
              <a:t>last_line</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计算与上一行的重叠部分</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if overlap &lt; </a:t>
            </a:r>
            <a:r>
              <a:rPr lang="en-US" altLang="zh-CN" sz="1000" dirty="0" err="1">
                <a:solidFill>
                  <a:srgbClr val="094676"/>
                </a:solidFill>
                <a:latin typeface="Times New Roman" panose="02020603050405020304" pitchFamily="18" charset="0"/>
                <a:cs typeface="Times New Roman" panose="02020603050405020304" pitchFamily="18" charset="0"/>
              </a:rPr>
              <a:t>d_min</a:t>
            </a:r>
            <a:r>
              <a:rPr lang="en-US" altLang="zh-CN" sz="1000" dirty="0">
                <a:solidFill>
                  <a:srgbClr val="094676"/>
                </a:solidFill>
                <a:latin typeface="Times New Roman" panose="02020603050405020304" pitchFamily="18" charset="0"/>
                <a:cs typeface="Times New Roman" panose="02020603050405020304" pitchFamily="18" charset="0"/>
              </a:rPr>
              <a:t> || overlap &gt; </a:t>
            </a:r>
            <a:r>
              <a:rPr lang="en-US" altLang="zh-CN" sz="1000" dirty="0" err="1">
                <a:solidFill>
                  <a:srgbClr val="094676"/>
                </a:solidFill>
                <a:latin typeface="Times New Roman" panose="02020603050405020304" pitchFamily="18" charset="0"/>
                <a:cs typeface="Times New Roman" panose="02020603050405020304" pitchFamily="18" charset="0"/>
              </a:rPr>
              <a:t>d_max</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如果重叠部分小于最小值或大于最大值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fitness = 0; % </a:t>
            </a:r>
            <a:r>
              <a:rPr lang="zh-CN" altLang="en-US" sz="1000" dirty="0">
                <a:solidFill>
                  <a:srgbClr val="094676"/>
                </a:solidFill>
                <a:latin typeface="Times New Roman" panose="02020603050405020304" pitchFamily="18" charset="0"/>
                <a:cs typeface="Times New Roman" panose="02020603050405020304" pitchFamily="18" charset="0"/>
              </a:rPr>
              <a:t>适应度为</a:t>
            </a:r>
            <a:r>
              <a:rPr lang="en-US" altLang="zh-CN" sz="1000" dirty="0">
                <a:solidFill>
                  <a:srgbClr val="094676"/>
                </a:solidFill>
                <a:latin typeface="Times New Roman" panose="02020603050405020304" pitchFamily="18" charset="0"/>
                <a:cs typeface="Times New Roman" panose="02020603050405020304" pitchFamily="18" charset="0"/>
              </a:rPr>
              <a:t>0</a:t>
            </a:r>
            <a:r>
              <a:rPr lang="zh-CN" altLang="en-US" sz="1000" dirty="0">
                <a:solidFill>
                  <a:srgbClr val="094676"/>
                </a:solidFill>
                <a:latin typeface="Times New Roman" panose="02020603050405020304" pitchFamily="18" charset="0"/>
                <a:cs typeface="Times New Roman" panose="02020603050405020304" pitchFamily="18" charset="0"/>
              </a:rPr>
              <a:t>（不符合覆盖要求）</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return; </a:t>
            </a:r>
            <a:endParaRPr lang="zh-CN" altLang="en-US" sz="1000" dirty="0">
              <a:solidFill>
                <a:srgbClr val="094676"/>
              </a:solidFill>
              <a:latin typeface="Times New Roman" panose="02020603050405020304" pitchFamily="18" charset="0"/>
              <a:cs typeface="Times New Roman" panose="02020603050405020304" pitchFamily="18" charset="0"/>
            </a:endParaRP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end</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total_length</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total_length</a:t>
            </a:r>
            <a:r>
              <a:rPr lang="en-US" altLang="zh-CN" sz="1000" dirty="0">
                <a:solidFill>
                  <a:srgbClr val="094676"/>
                </a:solidFill>
                <a:latin typeface="Times New Roman" panose="02020603050405020304" pitchFamily="18" charset="0"/>
                <a:cs typeface="Times New Roman" panose="02020603050405020304" pitchFamily="18" charset="0"/>
              </a:rPr>
              <a:t> + (line - </a:t>
            </a:r>
            <a:r>
              <a:rPr lang="en-US" altLang="zh-CN" sz="1000" dirty="0" err="1">
                <a:solidFill>
                  <a:srgbClr val="094676"/>
                </a:solidFill>
                <a:latin typeface="Times New Roman" panose="02020603050405020304" pitchFamily="18" charset="0"/>
                <a:cs typeface="Times New Roman" panose="02020603050405020304" pitchFamily="18" charset="0"/>
              </a:rPr>
              <a:t>last_line</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更新总长度</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last_line</a:t>
            </a:r>
            <a:r>
              <a:rPr lang="en-US" altLang="zh-CN" sz="1000" dirty="0">
                <a:solidFill>
                  <a:srgbClr val="094676"/>
                </a:solidFill>
                <a:latin typeface="Times New Roman" panose="02020603050405020304" pitchFamily="18" charset="0"/>
                <a:cs typeface="Times New Roman" panose="02020603050405020304" pitchFamily="18" charset="0"/>
              </a:rPr>
              <a:t> = line; % </a:t>
            </a:r>
            <a:r>
              <a:rPr lang="zh-CN" altLang="en-US" sz="1000" dirty="0">
                <a:solidFill>
                  <a:srgbClr val="094676"/>
                </a:solidFill>
                <a:latin typeface="Times New Roman" panose="02020603050405020304" pitchFamily="18" charset="0"/>
                <a:cs typeface="Times New Roman" panose="02020603050405020304" pitchFamily="18" charset="0"/>
              </a:rPr>
              <a:t>更新上一行的位置</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end</a:t>
            </a:r>
          </a:p>
          <a:p>
            <a:r>
              <a:rPr lang="en-US" altLang="zh-CN" sz="1000" dirty="0">
                <a:solidFill>
                  <a:srgbClr val="094676"/>
                </a:solidFill>
                <a:latin typeface="Times New Roman" panose="02020603050405020304" pitchFamily="18" charset="0"/>
                <a:cs typeface="Times New Roman" panose="02020603050405020304" pitchFamily="18" charset="0"/>
              </a:rPr>
              <a:t>    if </a:t>
            </a:r>
            <a:r>
              <a:rPr lang="en-US" altLang="zh-CN" sz="1000" dirty="0" err="1">
                <a:solidFill>
                  <a:srgbClr val="094676"/>
                </a:solidFill>
                <a:latin typeface="Times New Roman" panose="02020603050405020304" pitchFamily="18" charset="0"/>
                <a:cs typeface="Times New Roman" panose="02020603050405020304" pitchFamily="18" charset="0"/>
              </a:rPr>
              <a:t>last_line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coverage_width</a:t>
            </a:r>
            <a:r>
              <a:rPr lang="en-US" altLang="zh-CN" sz="1000" dirty="0">
                <a:solidFill>
                  <a:srgbClr val="094676"/>
                </a:solidFill>
                <a:latin typeface="Times New Roman" panose="02020603050405020304" pitchFamily="18" charset="0"/>
                <a:cs typeface="Times New Roman" panose="02020603050405020304" pitchFamily="18" charset="0"/>
              </a:rPr>
              <a:t> &lt; width % </a:t>
            </a:r>
            <a:r>
              <a:rPr lang="zh-CN" altLang="en-US" sz="1000" dirty="0">
                <a:solidFill>
                  <a:srgbClr val="094676"/>
                </a:solidFill>
                <a:latin typeface="Times New Roman" panose="02020603050405020304" pitchFamily="18" charset="0"/>
                <a:cs typeface="Times New Roman" panose="02020603050405020304" pitchFamily="18" charset="0"/>
              </a:rPr>
              <a:t>如果最后一行加上覆盖宽度小于海图宽度</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fitness = 0; % </a:t>
            </a:r>
            <a:r>
              <a:rPr lang="zh-CN" altLang="en-US" sz="1000" dirty="0">
                <a:solidFill>
                  <a:srgbClr val="094676"/>
                </a:solidFill>
                <a:latin typeface="Times New Roman" panose="02020603050405020304" pitchFamily="18" charset="0"/>
                <a:cs typeface="Times New Roman" panose="02020603050405020304" pitchFamily="18" charset="0"/>
              </a:rPr>
              <a:t>适应度为</a:t>
            </a:r>
            <a:r>
              <a:rPr lang="en-US" altLang="zh-CN" sz="1000" dirty="0">
                <a:solidFill>
                  <a:srgbClr val="094676"/>
                </a:solidFill>
                <a:latin typeface="Times New Roman" panose="02020603050405020304" pitchFamily="18" charset="0"/>
                <a:cs typeface="Times New Roman" panose="02020603050405020304" pitchFamily="18" charset="0"/>
              </a:rPr>
              <a:t>0</a:t>
            </a:r>
            <a:r>
              <a:rPr lang="zh-CN" altLang="en-US" sz="1000" dirty="0">
                <a:solidFill>
                  <a:srgbClr val="094676"/>
                </a:solidFill>
                <a:latin typeface="Times New Roman" panose="02020603050405020304" pitchFamily="18" charset="0"/>
                <a:cs typeface="Times New Roman" panose="02020603050405020304" pitchFamily="18" charset="0"/>
              </a:rPr>
              <a:t>（未完全覆盖）</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else</a:t>
            </a:r>
          </a:p>
          <a:p>
            <a:r>
              <a:rPr lang="en-US" altLang="zh-CN" sz="1000" dirty="0">
                <a:solidFill>
                  <a:srgbClr val="094676"/>
                </a:solidFill>
                <a:latin typeface="Times New Roman" panose="02020603050405020304" pitchFamily="18" charset="0"/>
                <a:cs typeface="Times New Roman" panose="02020603050405020304" pitchFamily="18" charset="0"/>
              </a:rPr>
              <a:t>        fitness = </a:t>
            </a:r>
            <a:r>
              <a:rPr lang="en-US" altLang="zh-CN" sz="1000" dirty="0" err="1">
                <a:solidFill>
                  <a:srgbClr val="094676"/>
                </a:solidFill>
                <a:latin typeface="Times New Roman" panose="02020603050405020304" pitchFamily="18" charset="0"/>
                <a:cs typeface="Times New Roman" panose="02020603050405020304" pitchFamily="18" charset="0"/>
              </a:rPr>
              <a:t>total_length</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适应度为总长度</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end</a:t>
            </a:r>
          </a:p>
          <a:p>
            <a:r>
              <a:rPr lang="en-US" altLang="zh-CN" sz="1000" dirty="0">
                <a:solidFill>
                  <a:srgbClr val="094676"/>
                </a:solidFill>
                <a:latin typeface="Times New Roman" panose="02020603050405020304" pitchFamily="18" charset="0"/>
                <a:cs typeface="Times New Roman" panose="02020603050405020304" pitchFamily="18" charset="0"/>
              </a:rPr>
              <a:t>end</a:t>
            </a:r>
            <a:endParaRPr lang="zh-CN" altLang="en-US" sz="1000" dirty="0">
              <a:solidFill>
                <a:srgbClr val="094676"/>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74F4CDB-2161-40FE-8969-EB30E5BA208C}"/>
              </a:ext>
            </a:extLst>
          </p:cNvPr>
          <p:cNvSpPr txBox="1"/>
          <p:nvPr/>
        </p:nvSpPr>
        <p:spPr>
          <a:xfrm>
            <a:off x="619626" y="4959863"/>
            <a:ext cx="4953000" cy="1323439"/>
          </a:xfrm>
          <a:prstGeom prst="rect">
            <a:avLst/>
          </a:prstGeom>
          <a:noFill/>
        </p:spPr>
        <p:txBody>
          <a:bodyPr wrap="square" rtlCol="0">
            <a:spAutoFit/>
          </a:bodyPr>
          <a:lstStyle/>
          <a:p>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生成邻域解</a:t>
            </a:r>
          </a:p>
          <a:p>
            <a:r>
              <a:rPr lang="en-US" altLang="zh-CN" sz="1000" dirty="0">
                <a:solidFill>
                  <a:srgbClr val="094676"/>
                </a:solidFill>
                <a:latin typeface="Times New Roman" panose="02020603050405020304" pitchFamily="18" charset="0"/>
                <a:cs typeface="Times New Roman" panose="02020603050405020304" pitchFamily="18" charset="0"/>
              </a:rPr>
              <a:t>function </a:t>
            </a:r>
            <a:r>
              <a:rPr lang="en-US" altLang="zh-CN" sz="1000" dirty="0" err="1">
                <a:solidFill>
                  <a:srgbClr val="094676"/>
                </a:solidFill>
                <a:latin typeface="Times New Roman" panose="02020603050405020304" pitchFamily="18" charset="0"/>
                <a:cs typeface="Times New Roman" panose="02020603050405020304" pitchFamily="18" charset="0"/>
              </a:rPr>
              <a:t>new_chromosome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(chromosome)</a:t>
            </a:r>
          </a:p>
          <a:p>
            <a:r>
              <a:rPr lang="en-US" altLang="zh-CN" sz="1000" dirty="0">
                <a:solidFill>
                  <a:srgbClr val="094676"/>
                </a:solidFill>
                <a:latin typeface="Times New Roman" panose="02020603050405020304" pitchFamily="18" charset="0"/>
                <a:cs typeface="Times New Roman" panose="02020603050405020304" pitchFamily="18" charset="0"/>
              </a:rPr>
              <a:t>    global </a:t>
            </a:r>
            <a:r>
              <a:rPr lang="en-US" altLang="zh-CN" sz="1000" dirty="0" err="1">
                <a:solidFill>
                  <a:srgbClr val="094676"/>
                </a:solidFill>
                <a:latin typeface="Times New Roman" panose="02020603050405020304" pitchFamily="18" charset="0"/>
                <a:cs typeface="Times New Roman" panose="02020603050405020304" pitchFamily="18" charset="0"/>
              </a:rPr>
              <a:t>d_min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d_max</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new_chromosome</a:t>
            </a:r>
            <a:r>
              <a:rPr lang="en-US" altLang="zh-CN" sz="1000" dirty="0">
                <a:solidFill>
                  <a:srgbClr val="094676"/>
                </a:solidFill>
                <a:latin typeface="Times New Roman" panose="02020603050405020304" pitchFamily="18" charset="0"/>
                <a:cs typeface="Times New Roman" panose="02020603050405020304" pitchFamily="18" charset="0"/>
              </a:rPr>
              <a:t> = chromosome; % </a:t>
            </a:r>
            <a:r>
              <a:rPr lang="zh-CN" altLang="en-US" sz="1000" dirty="0">
                <a:solidFill>
                  <a:srgbClr val="094676"/>
                </a:solidFill>
                <a:latin typeface="Times New Roman" panose="02020603050405020304" pitchFamily="18" charset="0"/>
                <a:cs typeface="Times New Roman" panose="02020603050405020304" pitchFamily="18" charset="0"/>
              </a:rPr>
              <a:t>复制染色体</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idx</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randi</a:t>
            </a:r>
            <a:r>
              <a:rPr lang="en-US" altLang="zh-CN" sz="1000" dirty="0">
                <a:solidFill>
                  <a:srgbClr val="094676"/>
                </a:solidFill>
                <a:latin typeface="Times New Roman" panose="02020603050405020304" pitchFamily="18" charset="0"/>
                <a:cs typeface="Times New Roman" panose="02020603050405020304" pitchFamily="18" charset="0"/>
              </a:rPr>
              <a:t>([1, </a:t>
            </a:r>
            <a:r>
              <a:rPr lang="en-US" altLang="zh-CN" sz="1000" dirty="0" err="1">
                <a:solidFill>
                  <a:srgbClr val="094676"/>
                </a:solidFill>
                <a:latin typeface="Times New Roman" panose="02020603050405020304" pitchFamily="18" charset="0"/>
                <a:cs typeface="Times New Roman" panose="02020603050405020304" pitchFamily="18" charset="0"/>
              </a:rPr>
              <a:t>numel</a:t>
            </a:r>
            <a:r>
              <a:rPr lang="en-US" altLang="zh-CN" sz="1000" dirty="0">
                <a:solidFill>
                  <a:srgbClr val="094676"/>
                </a:solidFill>
                <a:latin typeface="Times New Roman" panose="02020603050405020304" pitchFamily="18" charset="0"/>
                <a:cs typeface="Times New Roman" panose="02020603050405020304" pitchFamily="18" charset="0"/>
              </a:rPr>
              <a:t>(chromosome)]); % </a:t>
            </a:r>
            <a:r>
              <a:rPr lang="zh-CN" altLang="en-US" sz="1000" dirty="0">
                <a:solidFill>
                  <a:srgbClr val="094676"/>
                </a:solidFill>
                <a:latin typeface="Times New Roman" panose="02020603050405020304" pitchFamily="18" charset="0"/>
                <a:cs typeface="Times New Roman" panose="02020603050405020304" pitchFamily="18" charset="0"/>
              </a:rPr>
              <a:t>随机选择染色体中的一个位置</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delta = rand() * 0.1 * (</a:t>
            </a:r>
            <a:r>
              <a:rPr lang="en-US" altLang="zh-CN" sz="1000" dirty="0" err="1">
                <a:solidFill>
                  <a:srgbClr val="094676"/>
                </a:solidFill>
                <a:latin typeface="Times New Roman" panose="02020603050405020304" pitchFamily="18" charset="0"/>
                <a:cs typeface="Times New Roman" panose="02020603050405020304" pitchFamily="18" charset="0"/>
              </a:rPr>
              <a:t>d_max</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d_min</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生成一个随机的变化量</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new_chromosome</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idx</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new_chromosome</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idx</a:t>
            </a:r>
            <a:r>
              <a:rPr lang="en-US" altLang="zh-CN" sz="1000" dirty="0">
                <a:solidFill>
                  <a:srgbClr val="094676"/>
                </a:solidFill>
                <a:latin typeface="Times New Roman" panose="02020603050405020304" pitchFamily="18" charset="0"/>
                <a:cs typeface="Times New Roman" panose="02020603050405020304" pitchFamily="18" charset="0"/>
              </a:rPr>
              <a:t>) + delta; % </a:t>
            </a:r>
            <a:r>
              <a:rPr lang="zh-CN" altLang="en-US" sz="1000" dirty="0">
                <a:solidFill>
                  <a:srgbClr val="094676"/>
                </a:solidFill>
                <a:latin typeface="Times New Roman" panose="02020603050405020304" pitchFamily="18" charset="0"/>
                <a:cs typeface="Times New Roman" panose="02020603050405020304" pitchFamily="18" charset="0"/>
              </a:rPr>
              <a:t>在选择的位置上增加变化量</a:t>
            </a:r>
          </a:p>
          <a:p>
            <a:r>
              <a:rPr lang="en-US" altLang="zh-CN" sz="1000" dirty="0">
                <a:solidFill>
                  <a:srgbClr val="094676"/>
                </a:solidFill>
                <a:latin typeface="Times New Roman" panose="02020603050405020304" pitchFamily="18" charset="0"/>
                <a:cs typeface="Times New Roman" panose="02020603050405020304" pitchFamily="18" charset="0"/>
              </a:rPr>
              <a:t>end</a:t>
            </a:r>
            <a:endParaRPr lang="zh-CN" altLang="en-US" sz="1000" dirty="0">
              <a:solidFill>
                <a:srgbClr val="094676"/>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E2BC7747-F9B6-48AF-B1F1-6255CC7EF14E}"/>
              </a:ext>
            </a:extLst>
          </p:cNvPr>
          <p:cNvSpPr txBox="1"/>
          <p:nvPr/>
        </p:nvSpPr>
        <p:spPr>
          <a:xfrm>
            <a:off x="5963713" y="2584886"/>
            <a:ext cx="5791200" cy="3785652"/>
          </a:xfrm>
          <a:prstGeom prst="rect">
            <a:avLst/>
          </a:prstGeom>
          <a:noFill/>
        </p:spPr>
        <p:txBody>
          <a:bodyPr wrap="square" rtlCol="0">
            <a:spAutoFit/>
          </a:bodyPr>
          <a:lstStyle/>
          <a:p>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模拟退火算法</a:t>
            </a:r>
          </a:p>
          <a:p>
            <a:r>
              <a:rPr lang="en-US" altLang="zh-CN" sz="1000" dirty="0">
                <a:solidFill>
                  <a:srgbClr val="094676"/>
                </a:solidFill>
                <a:latin typeface="Times New Roman" panose="02020603050405020304" pitchFamily="18" charset="0"/>
                <a:cs typeface="Times New Roman" panose="02020603050405020304" pitchFamily="18" charset="0"/>
              </a:rPr>
              <a:t>function </a:t>
            </a:r>
            <a:r>
              <a:rPr lang="en-US" altLang="zh-CN" sz="1000" dirty="0" err="1">
                <a:solidFill>
                  <a:srgbClr val="094676"/>
                </a:solidFill>
                <a:latin typeface="Times New Roman" panose="02020603050405020304" pitchFamily="18" charset="0"/>
                <a:cs typeface="Times New Roman" panose="02020603050405020304" pitchFamily="18" charset="0"/>
              </a:rPr>
              <a:t>best_solution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simulated_annealing_continuous_coverage</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global width alpha </a:t>
            </a:r>
            <a:r>
              <a:rPr lang="en-US" altLang="zh-CN" sz="1000" dirty="0" err="1">
                <a:solidFill>
                  <a:srgbClr val="094676"/>
                </a:solidFill>
                <a:latin typeface="Times New Roman" panose="02020603050405020304" pitchFamily="18" charset="0"/>
                <a:cs typeface="Times New Roman" panose="02020603050405020304" pitchFamily="18" charset="0"/>
              </a:rPr>
              <a:t>d_min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d_max</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d_avg</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d_min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d_max</a:t>
            </a:r>
            <a:r>
              <a:rPr lang="en-US" altLang="zh-CN" sz="1000" dirty="0">
                <a:solidFill>
                  <a:srgbClr val="094676"/>
                </a:solidFill>
                <a:latin typeface="Times New Roman" panose="02020603050405020304" pitchFamily="18" charset="0"/>
                <a:cs typeface="Times New Roman" panose="02020603050405020304" pitchFamily="18" charset="0"/>
              </a:rPr>
              <a:t>) / 2; % </a:t>
            </a:r>
            <a:r>
              <a:rPr lang="zh-CN" altLang="en-US" sz="1000" dirty="0">
                <a:solidFill>
                  <a:srgbClr val="094676"/>
                </a:solidFill>
                <a:latin typeface="Times New Roman" panose="02020603050405020304" pitchFamily="18" charset="0"/>
                <a:cs typeface="Times New Roman" panose="02020603050405020304" pitchFamily="18" charset="0"/>
              </a:rPr>
              <a:t>平均覆盖范围</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num_lines</a:t>
            </a:r>
            <a:r>
              <a:rPr lang="en-US" altLang="zh-CN" sz="1000" dirty="0">
                <a:solidFill>
                  <a:srgbClr val="094676"/>
                </a:solidFill>
                <a:latin typeface="Times New Roman" panose="02020603050405020304" pitchFamily="18" charset="0"/>
                <a:cs typeface="Times New Roman" panose="02020603050405020304" pitchFamily="18" charset="0"/>
              </a:rPr>
              <a:t> = fix(width / </a:t>
            </a:r>
            <a:r>
              <a:rPr lang="en-US" altLang="zh-CN" sz="1000" dirty="0" err="1">
                <a:solidFill>
                  <a:srgbClr val="094676"/>
                </a:solidFill>
                <a:latin typeface="Times New Roman" panose="02020603050405020304" pitchFamily="18" charset="0"/>
                <a:cs typeface="Times New Roman" panose="02020603050405020304" pitchFamily="18" charset="0"/>
              </a:rPr>
              <a:t>d_avg</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根据平均范围计算覆盖线数量</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start = rand() * </a:t>
            </a:r>
            <a:r>
              <a:rPr lang="en-US" altLang="zh-CN" sz="1000" dirty="0" err="1">
                <a:solidFill>
                  <a:srgbClr val="094676"/>
                </a:solidFill>
                <a:latin typeface="Times New Roman" panose="02020603050405020304" pitchFamily="18" charset="0"/>
                <a:cs typeface="Times New Roman" panose="02020603050405020304" pitchFamily="18" charset="0"/>
              </a:rPr>
              <a:t>d_avg</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随机选择起始位置</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linspace</a:t>
            </a:r>
            <a:r>
              <a:rPr lang="en-US" altLang="zh-CN" sz="1000" dirty="0">
                <a:solidFill>
                  <a:srgbClr val="094676"/>
                </a:solidFill>
                <a:latin typeface="Times New Roman" panose="02020603050405020304" pitchFamily="18" charset="0"/>
                <a:cs typeface="Times New Roman" panose="02020603050405020304" pitchFamily="18" charset="0"/>
              </a:rPr>
              <a:t>(start, start + </a:t>
            </a:r>
            <a:r>
              <a:rPr lang="en-US" altLang="zh-CN" sz="1000" dirty="0" err="1">
                <a:solidFill>
                  <a:srgbClr val="094676"/>
                </a:solidFill>
                <a:latin typeface="Times New Roman" panose="02020603050405020304" pitchFamily="18" charset="0"/>
                <a:cs typeface="Times New Roman" panose="02020603050405020304" pitchFamily="18" charset="0"/>
              </a:rPr>
              <a:t>num_lines</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d_avg</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num_lines</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初始解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initial_temp</a:t>
            </a:r>
            <a:r>
              <a:rPr lang="en-US" altLang="zh-CN" sz="1000" dirty="0">
                <a:solidFill>
                  <a:srgbClr val="094676"/>
                </a:solidFill>
                <a:latin typeface="Times New Roman" panose="02020603050405020304" pitchFamily="18" charset="0"/>
                <a:cs typeface="Times New Roman" panose="02020603050405020304" pitchFamily="18" charset="0"/>
              </a:rPr>
              <a:t> = 1000; </a:t>
            </a:r>
            <a:endParaRPr lang="zh-CN" altLang="en-US" sz="1000" dirty="0">
              <a:solidFill>
                <a:srgbClr val="094676"/>
              </a:solidFill>
              <a:latin typeface="Times New Roman" panose="02020603050405020304" pitchFamily="18" charset="0"/>
              <a:cs typeface="Times New Roman" panose="02020603050405020304" pitchFamily="18" charset="0"/>
            </a:endParaRP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final_temp</a:t>
            </a:r>
            <a:r>
              <a:rPr lang="en-US" altLang="zh-CN" sz="1000" dirty="0">
                <a:solidFill>
                  <a:srgbClr val="094676"/>
                </a:solidFill>
                <a:latin typeface="Times New Roman" panose="02020603050405020304" pitchFamily="18" charset="0"/>
                <a:cs typeface="Times New Roman" panose="02020603050405020304" pitchFamily="18" charset="0"/>
              </a:rPr>
              <a:t> = 1; </a:t>
            </a:r>
            <a:endParaRPr lang="zh-CN" altLang="en-US" sz="1000" dirty="0">
              <a:solidFill>
                <a:srgbClr val="094676"/>
              </a:solidFill>
              <a:latin typeface="Times New Roman" panose="02020603050405020304" pitchFamily="18" charset="0"/>
              <a:cs typeface="Times New Roman" panose="02020603050405020304" pitchFamily="18" charset="0"/>
            </a:endParaRP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alpha = 0.00001; % </a:t>
            </a:r>
            <a:r>
              <a:rPr lang="zh-CN" altLang="en-US" sz="1000" dirty="0">
                <a:solidFill>
                  <a:srgbClr val="094676"/>
                </a:solidFill>
                <a:latin typeface="Times New Roman" panose="02020603050405020304" pitchFamily="18" charset="0"/>
                <a:cs typeface="Times New Roman" panose="02020603050405020304" pitchFamily="18" charset="0"/>
              </a:rPr>
              <a:t>退火系数</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current_temp</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initial_temp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值传递</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while </a:t>
            </a:r>
            <a:r>
              <a:rPr lang="en-US" altLang="zh-CN" sz="1000" dirty="0" err="1">
                <a:solidFill>
                  <a:srgbClr val="094676"/>
                </a:solidFill>
                <a:latin typeface="Times New Roman" panose="02020603050405020304" pitchFamily="18" charset="0"/>
                <a:cs typeface="Times New Roman" panose="02020603050405020304" pitchFamily="18" charset="0"/>
              </a:rPr>
              <a:t>current_temp</a:t>
            </a:r>
            <a:r>
              <a:rPr lang="en-US" altLang="zh-CN" sz="1000" dirty="0">
                <a:solidFill>
                  <a:srgbClr val="094676"/>
                </a:solidFill>
                <a:latin typeface="Times New Roman" panose="02020603050405020304" pitchFamily="18" charset="0"/>
                <a:cs typeface="Times New Roman" panose="02020603050405020304" pitchFamily="18" charset="0"/>
              </a:rPr>
              <a:t> &gt; </a:t>
            </a:r>
            <a:r>
              <a:rPr lang="en-US" altLang="zh-CN" sz="1000" dirty="0" err="1">
                <a:solidFill>
                  <a:srgbClr val="094676"/>
                </a:solidFill>
                <a:latin typeface="Times New Roman" panose="02020603050405020304" pitchFamily="18" charset="0"/>
                <a:cs typeface="Times New Roman" panose="02020603050405020304" pitchFamily="18" charset="0"/>
              </a:rPr>
              <a:t>final_temp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当前温度大于最终温度时循环</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for </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1:1000 % </a:t>
            </a:r>
            <a:r>
              <a:rPr lang="zh-CN" altLang="en-US" sz="1000" dirty="0">
                <a:solidFill>
                  <a:srgbClr val="094676"/>
                </a:solidFill>
                <a:latin typeface="Times New Roman" panose="02020603050405020304" pitchFamily="18" charset="0"/>
                <a:cs typeface="Times New Roman" panose="02020603050405020304" pitchFamily="18" charset="0"/>
              </a:rPr>
              <a:t>迭代次数</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new_solution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生成邻域解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delta_fitness</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fitness_continuous_coverage</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new_solution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fitness_continuous_coverage</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计算适应度差值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if </a:t>
            </a:r>
            <a:r>
              <a:rPr lang="en-US" altLang="zh-CN" sz="1000" dirty="0" err="1">
                <a:solidFill>
                  <a:srgbClr val="094676"/>
                </a:solidFill>
                <a:latin typeface="Times New Roman" panose="02020603050405020304" pitchFamily="18" charset="0"/>
                <a:cs typeface="Times New Roman" panose="02020603050405020304" pitchFamily="18" charset="0"/>
              </a:rPr>
              <a:t>delta_fitness</a:t>
            </a:r>
            <a:r>
              <a:rPr lang="en-US" altLang="zh-CN" sz="1000" dirty="0">
                <a:solidFill>
                  <a:srgbClr val="094676"/>
                </a:solidFill>
                <a:latin typeface="Times New Roman" panose="02020603050405020304" pitchFamily="18" charset="0"/>
                <a:cs typeface="Times New Roman" panose="02020603050405020304" pitchFamily="18" charset="0"/>
              </a:rPr>
              <a:t> &gt; 0 || rand() &lt; exp(</a:t>
            </a:r>
            <a:r>
              <a:rPr lang="en-US" altLang="zh-CN" sz="1000" dirty="0" err="1">
                <a:solidFill>
                  <a:srgbClr val="094676"/>
                </a:solidFill>
                <a:latin typeface="Times New Roman" panose="02020603050405020304" pitchFamily="18" charset="0"/>
                <a:cs typeface="Times New Roman" panose="02020603050405020304" pitchFamily="18" charset="0"/>
              </a:rPr>
              <a:t>delta_fitness</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current_temp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根据</a:t>
            </a:r>
            <a:r>
              <a:rPr lang="en-US" altLang="zh-CN" sz="1000" dirty="0">
                <a:solidFill>
                  <a:srgbClr val="094676"/>
                </a:solidFill>
                <a:latin typeface="Times New Roman" panose="02020603050405020304" pitchFamily="18" charset="0"/>
                <a:cs typeface="Times New Roman" panose="02020603050405020304" pitchFamily="18" charset="0"/>
              </a:rPr>
              <a:t>Metropolis</a:t>
            </a:r>
            <a:r>
              <a:rPr lang="zh-CN" altLang="en-US" sz="1000" dirty="0">
                <a:solidFill>
                  <a:srgbClr val="094676"/>
                </a:solidFill>
                <a:latin typeface="Times New Roman" panose="02020603050405020304" pitchFamily="18" charset="0"/>
                <a:cs typeface="Times New Roman" panose="02020603050405020304" pitchFamily="18" charset="0"/>
              </a:rPr>
              <a:t>准则接受新解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new_solution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更新当前解为新解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end</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current_temp</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current_temp</a:t>
            </a:r>
            <a:r>
              <a:rPr lang="en-US" altLang="zh-CN" sz="1000" dirty="0">
                <a:solidFill>
                  <a:srgbClr val="094676"/>
                </a:solidFill>
                <a:latin typeface="Times New Roman" panose="02020603050405020304" pitchFamily="18" charset="0"/>
                <a:cs typeface="Times New Roman" panose="02020603050405020304" pitchFamily="18" charset="0"/>
              </a:rPr>
              <a:t> * alpha; % </a:t>
            </a:r>
            <a:r>
              <a:rPr lang="zh-CN" altLang="en-US" sz="1000" dirty="0">
                <a:solidFill>
                  <a:srgbClr val="094676"/>
                </a:solidFill>
                <a:latin typeface="Times New Roman" panose="02020603050405020304" pitchFamily="18" charset="0"/>
                <a:cs typeface="Times New Roman" panose="02020603050405020304" pitchFamily="18" charset="0"/>
              </a:rPr>
              <a:t>降低温度</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end</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返回最佳解</a:t>
            </a:r>
          </a:p>
          <a:p>
            <a:r>
              <a:rPr lang="en-US" altLang="zh-CN" sz="1000" dirty="0">
                <a:solidFill>
                  <a:srgbClr val="094676"/>
                </a:solidFill>
                <a:latin typeface="Times New Roman" panose="02020603050405020304" pitchFamily="18" charset="0"/>
                <a:cs typeface="Times New Roman" panose="02020603050405020304" pitchFamily="18" charset="0"/>
              </a:rPr>
              <a:t>end</a:t>
            </a:r>
            <a:endParaRPr lang="zh-CN" altLang="en-US" sz="1000" dirty="0">
              <a:solidFill>
                <a:srgbClr val="094676"/>
              </a:solidFill>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B4DF182A-3E8F-4AA4-B120-5247801AE6E5}"/>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等腰三角形 10">
            <a:extLst>
              <a:ext uri="{FF2B5EF4-FFF2-40B4-BE49-F238E27FC236}">
                <a16:creationId xmlns:a16="http://schemas.microsoft.com/office/drawing/2014/main" id="{C580BBD1-D797-4C00-9EFC-AA050E01FBE8}"/>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9B3587D3-5DA7-45FB-B9EA-F759197D51E5}"/>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3060360A-75F4-437D-B487-511EBED7B8FA}"/>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16" name="图片 15">
            <a:extLst>
              <a:ext uri="{FF2B5EF4-FFF2-40B4-BE49-F238E27FC236}">
                <a16:creationId xmlns:a16="http://schemas.microsoft.com/office/drawing/2014/main" id="{0F1620FC-61EF-4B11-8EA0-D5BD4465F64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Tree>
    <p:extLst>
      <p:ext uri="{BB962C8B-B14F-4D97-AF65-F5344CB8AC3E}">
        <p14:creationId xmlns:p14="http://schemas.microsoft.com/office/powerpoint/2010/main" val="2671568297"/>
      </p:ext>
    </p:extLst>
  </p:cSld>
  <p:clrMapOvr>
    <a:masterClrMapping/>
  </p:clrMapOvr>
  <mc:AlternateContent xmlns:mc="http://schemas.openxmlformats.org/markup-compatibility/2006" xmlns:p14="http://schemas.microsoft.com/office/powerpoint/2010/main">
    <mc:Choice Requires="p14">
      <p:transition spd="slow" p14:dur="2000" advTm="22823"/>
    </mc:Choice>
    <mc:Fallback xmlns="">
      <p:transition spd="slow" advTm="22823"/>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6C8FAC-D42E-441E-BC7C-89C75B962478}"/>
              </a:ext>
            </a:extLst>
          </p:cNvPr>
          <p:cNvPicPr>
            <a:picLocks noChangeAspect="1"/>
          </p:cNvPicPr>
          <p:nvPr/>
        </p:nvPicPr>
        <p:blipFill>
          <a:blip r:embed="rId2" cstate="print">
            <a:alphaModFix am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905000" y="-1828800"/>
            <a:ext cx="16459010" cy="10118451"/>
          </a:xfrm>
          <a:prstGeom prst="rect">
            <a:avLst/>
          </a:prstGeom>
        </p:spPr>
      </p:pic>
      <p:sp>
        <p:nvSpPr>
          <p:cNvPr id="8" name="文本框 7">
            <a:extLst>
              <a:ext uri="{FF2B5EF4-FFF2-40B4-BE49-F238E27FC236}">
                <a16:creationId xmlns:a16="http://schemas.microsoft.com/office/drawing/2014/main" id="{1736A506-E1A9-4B29-834F-CD62648AE4F3}"/>
              </a:ext>
            </a:extLst>
          </p:cNvPr>
          <p:cNvSpPr txBox="1"/>
          <p:nvPr/>
        </p:nvSpPr>
        <p:spPr>
          <a:xfrm>
            <a:off x="4800600" y="3276600"/>
            <a:ext cx="2362200" cy="400110"/>
          </a:xfrm>
          <a:prstGeom prst="rect">
            <a:avLst/>
          </a:prstGeom>
          <a:noFill/>
        </p:spPr>
        <p:txBody>
          <a:bodyPr wrap="square" rtlCol="0">
            <a:spAutoFit/>
          </a:bodyPr>
          <a:lstStyle/>
          <a:p>
            <a:pPr algn="ctr"/>
            <a:r>
              <a:rPr lang="zh-CN" altLang="en-US" sz="2000" dirty="0">
                <a:solidFill>
                  <a:srgbClr val="FFFF99"/>
                </a:solidFill>
                <a:effectLst>
                  <a:glow rad="177800">
                    <a:srgbClr val="ECE5D8">
                      <a:alpha val="26000"/>
                    </a:srgbClr>
                  </a:glow>
                </a:effectLst>
                <a:latin typeface="汉仪文黑-85W" panose="00020600040101010101" pitchFamily="18" charset="-128"/>
                <a:ea typeface="汉仪文黑-85W" panose="00020600040101010101" pitchFamily="18" charset="-128"/>
                <a:cs typeface="汉仪文黑-85W" panose="00020600040101010101" pitchFamily="18" charset="-128"/>
              </a:rPr>
              <a:t>第四问建模与求解</a:t>
            </a:r>
          </a:p>
        </p:txBody>
      </p:sp>
      <p:cxnSp>
        <p:nvCxnSpPr>
          <p:cNvPr id="10" name="直接连接符 9">
            <a:extLst>
              <a:ext uri="{FF2B5EF4-FFF2-40B4-BE49-F238E27FC236}">
                <a16:creationId xmlns:a16="http://schemas.microsoft.com/office/drawing/2014/main" id="{80F4266E-A487-412B-8F68-3951C0A952E6}"/>
              </a:ext>
            </a:extLst>
          </p:cNvPr>
          <p:cNvCxnSpPr>
            <a:cxnSpLocks/>
            <a:stCxn id="8" idx="3"/>
          </p:cNvCxnSpPr>
          <p:nvPr/>
        </p:nvCxnSpPr>
        <p:spPr>
          <a:xfrm>
            <a:off x="7162800" y="3476655"/>
            <a:ext cx="4191000" cy="28546"/>
          </a:xfrm>
          <a:prstGeom prst="line">
            <a:avLst/>
          </a:prstGeom>
          <a:ln>
            <a:solidFill>
              <a:srgbClr val="FFFF99"/>
            </a:solidFill>
          </a:ln>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21D9366A-A8C4-46BA-A900-F1CA777BB90C}"/>
              </a:ext>
            </a:extLst>
          </p:cNvPr>
          <p:cNvCxnSpPr>
            <a:cxnSpLocks/>
          </p:cNvCxnSpPr>
          <p:nvPr/>
        </p:nvCxnSpPr>
        <p:spPr>
          <a:xfrm>
            <a:off x="838200" y="3462241"/>
            <a:ext cx="3962400" cy="28545"/>
          </a:xfrm>
          <a:prstGeom prst="line">
            <a:avLst/>
          </a:prstGeom>
          <a:ln>
            <a:solidFill>
              <a:srgbClr val="FFFF9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8401369"/>
      </p:ext>
    </p:extLst>
  </p:cSld>
  <p:clrMapOvr>
    <a:masterClrMapping/>
  </p:clrMapOvr>
  <mc:AlternateContent xmlns:mc="http://schemas.openxmlformats.org/markup-compatibility/2006" xmlns:p14="http://schemas.microsoft.com/office/powerpoint/2010/main">
    <mc:Choice Requires="p14">
      <p:transition spd="slow" p14:dur="2000" advTm="384"/>
    </mc:Choice>
    <mc:Fallback xmlns="">
      <p:transition spd="slow" advTm="384"/>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4576826" cy="690574"/>
          </a:xfrm>
          <a:prstGeom prst="rect">
            <a:avLst/>
          </a:prstGeom>
        </p:spPr>
        <p:txBody>
          <a:bodyPr vert="horz" wrap="square" lIns="0" tIns="13335" rIns="0" bIns="0" rtlCol="0">
            <a:spAutoFit/>
          </a:bodyPr>
          <a:lstStyle/>
          <a:p>
            <a:pPr marL="12700">
              <a:spcBef>
                <a:spcPts val="105"/>
              </a:spcBef>
            </a:pPr>
            <a:r>
              <a:rPr lang="zh-CN" altLang="en-US" sz="4400" dirty="0">
                <a:solidFill>
                  <a:srgbClr val="094676"/>
                </a:solidFill>
                <a:latin typeface="微软雅黑" panose="020B0503020204020204" pitchFamily="34" charset="-122"/>
                <a:ea typeface="微软雅黑" panose="020B0503020204020204" pitchFamily="34" charset="-122"/>
              </a:rPr>
              <a:t>第四问建模</a:t>
            </a:r>
            <a:r>
              <a:rPr lang="zh-CN" altLang="en-US" sz="4400"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4400" dirty="0">
                <a:solidFill>
                  <a:srgbClr val="094676"/>
                </a:solidFill>
                <a:latin typeface="微软雅黑" panose="020B0503020204020204" pitchFamily="34" charset="-122"/>
                <a:ea typeface="微软雅黑" panose="020B0503020204020204" pitchFamily="34" charset="-122"/>
              </a:rPr>
              <a:t>求解</a:t>
            </a:r>
            <a:endParaRPr spc="-1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C0CED9-9630-4F70-9AAE-488831CABA2B}"/>
              </a:ext>
            </a:extLst>
          </p:cNvPr>
          <p:cNvSpPr txBox="1"/>
          <p:nvPr/>
        </p:nvSpPr>
        <p:spPr>
          <a:xfrm>
            <a:off x="6019800" y="879267"/>
            <a:ext cx="1980029"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关键词：差分进化算法</a:t>
            </a:r>
          </a:p>
        </p:txBody>
      </p:sp>
      <p:pic>
        <p:nvPicPr>
          <p:cNvPr id="5" name="图片 4">
            <a:extLst>
              <a:ext uri="{FF2B5EF4-FFF2-40B4-BE49-F238E27FC236}">
                <a16:creationId xmlns:a16="http://schemas.microsoft.com/office/drawing/2014/main" id="{860BC742-E10E-473D-829B-2DA565F627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508" y="1097287"/>
            <a:ext cx="6095999" cy="2202101"/>
          </a:xfrm>
          <a:prstGeom prst="rect">
            <a:avLst/>
          </a:prstGeom>
        </p:spPr>
      </p:pic>
      <p:sp>
        <p:nvSpPr>
          <p:cNvPr id="13" name="文本框 12">
            <a:extLst>
              <a:ext uri="{FF2B5EF4-FFF2-40B4-BE49-F238E27FC236}">
                <a16:creationId xmlns:a16="http://schemas.microsoft.com/office/drawing/2014/main" id="{D4EE5E29-D460-40F7-9CF7-087571430BA1}"/>
              </a:ext>
            </a:extLst>
          </p:cNvPr>
          <p:cNvSpPr txBox="1"/>
          <p:nvPr/>
        </p:nvSpPr>
        <p:spPr>
          <a:xfrm>
            <a:off x="8891558" y="884596"/>
            <a:ext cx="3071842" cy="738664"/>
          </a:xfrm>
          <a:prstGeom prst="rect">
            <a:avLst/>
          </a:prstGeom>
          <a:noFill/>
        </p:spPr>
        <p:txBody>
          <a:bodyPr wrap="square" rtlCol="0">
            <a:spAutoFit/>
          </a:bodyPr>
          <a:lstStyle/>
          <a:p>
            <a:r>
              <a:rPr lang="zh-CN" altLang="zh-CN"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差分进化（</a:t>
            </a:r>
            <a:r>
              <a:rPr lang="en-US" altLang="zh-CN"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DE</a:t>
            </a:r>
            <a:r>
              <a:rPr lang="zh-CN" altLang="zh-CN"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a:t>
            </a:r>
            <a:r>
              <a:rPr lang="zh-CN" altLang="en-US"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强大的全局优化技术，特别适合于连续和非线性问题</a:t>
            </a:r>
            <a:r>
              <a:rPr lang="zh-CN" altLang="en-US"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a:t>
            </a:r>
            <a:endParaRPr lang="en-US" altLang="zh-CN"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endParaRPr>
          </a:p>
          <a:p>
            <a:r>
              <a:rPr lang="zh-CN" altLang="en-US"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具有</a:t>
            </a:r>
            <a:r>
              <a:rPr lang="zh-CN" altLang="zh-CN"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更高的收敛速度和更好的稳定性。</a:t>
            </a:r>
            <a:endParaRPr lang="zh-CN" altLang="en-US" sz="1400" dirty="0">
              <a:solidFill>
                <a:srgbClr val="094676"/>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F9078B4-8FBA-468E-9A35-2D5774C98D12}"/>
              </a:ext>
            </a:extLst>
          </p:cNvPr>
          <p:cNvSpPr txBox="1"/>
          <p:nvPr/>
        </p:nvSpPr>
        <p:spPr>
          <a:xfrm>
            <a:off x="9619060" y="152400"/>
            <a:ext cx="2420540" cy="584775"/>
          </a:xfrm>
          <a:prstGeom prst="rect">
            <a:avLst/>
          </a:prstGeom>
          <a:noFill/>
        </p:spPr>
        <p:txBody>
          <a:bodyPr wrap="square" rtlCol="0">
            <a:spAutoFit/>
          </a:bodyPr>
          <a:lstStyle/>
          <a:p>
            <a:r>
              <a:rPr lang="zh-CN" altLang="en-US" sz="3200" dirty="0">
                <a:solidFill>
                  <a:srgbClr val="094676"/>
                </a:solidFill>
                <a:latin typeface="微软雅黑" panose="020B0503020204020204" pitchFamily="34" charset="-122"/>
                <a:ea typeface="微软雅黑" panose="020B0503020204020204" pitchFamily="34" charset="-122"/>
              </a:rPr>
              <a:t>算法介绍</a:t>
            </a:r>
          </a:p>
        </p:txBody>
      </p:sp>
      <p:pic>
        <p:nvPicPr>
          <p:cNvPr id="18" name="图片 17">
            <a:extLst>
              <a:ext uri="{FF2B5EF4-FFF2-40B4-BE49-F238E27FC236}">
                <a16:creationId xmlns:a16="http://schemas.microsoft.com/office/drawing/2014/main" id="{D8D07A40-E8B4-444A-BF8E-752015F16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1985676"/>
            <a:ext cx="4072812" cy="4114800"/>
          </a:xfrm>
          <a:prstGeom prst="rect">
            <a:avLst/>
          </a:prstGeom>
        </p:spPr>
      </p:pic>
      <p:sp>
        <p:nvSpPr>
          <p:cNvPr id="19" name="文本框 18">
            <a:extLst>
              <a:ext uri="{FF2B5EF4-FFF2-40B4-BE49-F238E27FC236}">
                <a16:creationId xmlns:a16="http://schemas.microsoft.com/office/drawing/2014/main" id="{BFAF9954-3AF2-480F-96B2-45C69A7A7C9B}"/>
              </a:ext>
            </a:extLst>
          </p:cNvPr>
          <p:cNvSpPr txBox="1"/>
          <p:nvPr/>
        </p:nvSpPr>
        <p:spPr>
          <a:xfrm>
            <a:off x="457200" y="3276600"/>
            <a:ext cx="2743200" cy="646331"/>
          </a:xfrm>
          <a:prstGeom prst="rect">
            <a:avLst/>
          </a:prstGeom>
          <a:noFill/>
        </p:spPr>
        <p:txBody>
          <a:bodyPr wrap="square" rtlCol="0">
            <a:spAutoFit/>
          </a:bodyPr>
          <a:lstStyle/>
          <a:p>
            <a:r>
              <a:rPr lang="zh-CN" altLang="zh-CN" sz="18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基于加权评价法的种群适应度的评价体系</a:t>
            </a:r>
            <a:endParaRPr lang="zh-CN" altLang="en-US" dirty="0">
              <a:solidFill>
                <a:srgbClr val="094676"/>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442DD42-417F-4D67-B3E9-EECEFD1FC35F}"/>
              </a:ext>
            </a:extLst>
          </p:cNvPr>
          <p:cNvSpPr txBox="1"/>
          <p:nvPr/>
        </p:nvSpPr>
        <p:spPr>
          <a:xfrm>
            <a:off x="492508" y="3922931"/>
            <a:ext cx="897682" cy="307777"/>
          </a:xfrm>
          <a:prstGeom prst="rect">
            <a:avLst/>
          </a:prstGeom>
          <a:noFill/>
        </p:spPr>
        <p:txBody>
          <a:bodyPr wrap="none" rtlCol="0">
            <a:spAutoFit/>
          </a:bodyPr>
          <a:lstStyle/>
          <a:p>
            <a:r>
              <a:rPr lang="zh-CN" altLang="zh-CN" sz="1400" spc="-1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完整覆盖</a:t>
            </a:r>
            <a:endParaRPr lang="zh-CN" altLang="en-US" sz="1400" dirty="0">
              <a:solidFill>
                <a:srgbClr val="094676"/>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44926ED4-6CD5-4323-A5C1-2C9273C3AADC}"/>
              </a:ext>
            </a:extLst>
          </p:cNvPr>
          <p:cNvSpPr txBox="1"/>
          <p:nvPr/>
        </p:nvSpPr>
        <p:spPr>
          <a:xfrm>
            <a:off x="457200" y="4757598"/>
            <a:ext cx="1436932" cy="307777"/>
          </a:xfrm>
          <a:prstGeom prst="rect">
            <a:avLst/>
          </a:prstGeom>
          <a:noFill/>
        </p:spPr>
        <p:txBody>
          <a:bodyPr wrap="none" rtlCol="0">
            <a:spAutoFit/>
          </a:bodyPr>
          <a:lstStyle/>
          <a:p>
            <a:r>
              <a:rPr lang="zh-CN" altLang="zh-CN" sz="1400" spc="-5"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减少总测线长度</a:t>
            </a:r>
            <a:endParaRPr lang="zh-CN" altLang="en-US" sz="1400" dirty="0">
              <a:solidFill>
                <a:srgbClr val="094676"/>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A009F2B9-6FEA-41B4-9064-F5FB6069F52F}"/>
              </a:ext>
            </a:extLst>
          </p:cNvPr>
          <p:cNvSpPr txBox="1"/>
          <p:nvPr/>
        </p:nvSpPr>
        <p:spPr>
          <a:xfrm>
            <a:off x="457200" y="5599821"/>
            <a:ext cx="1800493" cy="307777"/>
          </a:xfrm>
          <a:prstGeom prst="rect">
            <a:avLst/>
          </a:prstGeom>
          <a:noFill/>
        </p:spPr>
        <p:txBody>
          <a:bodyPr wrap="none" rtlCol="0">
            <a:spAutoFit/>
          </a:bodyPr>
          <a:lstStyle/>
          <a:p>
            <a:r>
              <a:rPr lang="zh-CN" altLang="zh-CN" sz="14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最小化不必要的重叠</a:t>
            </a:r>
            <a:endParaRPr lang="zh-CN" altLang="en-US" sz="1400" dirty="0">
              <a:solidFill>
                <a:srgbClr val="09467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158" name="文本框 4157">
                <a:extLst>
                  <a:ext uri="{FF2B5EF4-FFF2-40B4-BE49-F238E27FC236}">
                    <a16:creationId xmlns:a16="http://schemas.microsoft.com/office/drawing/2014/main" id="{F94141E2-E843-4325-B0E3-2DCD2351729D}"/>
                  </a:ext>
                </a:extLst>
              </p:cNvPr>
              <p:cNvSpPr txBox="1"/>
              <p:nvPr/>
            </p:nvSpPr>
            <p:spPr>
              <a:xfrm>
                <a:off x="405185" y="4165390"/>
                <a:ext cx="4395415" cy="61734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zh-CN" altLang="zh-CN" sz="1200" i="1" smtClean="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sSubPr>
                        <m:e>
                          <m:r>
                            <m:rPr>
                              <m:sty m:val="p"/>
                            </m:rPr>
                            <a:rPr lang="en-US" altLang="zh-CN" sz="120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uncovered</m:t>
                          </m:r>
                        </m:e>
                        <m:sub>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m:t>
                          </m:r>
                        </m:sub>
                      </m:sSub>
                      <m:r>
                        <m:rPr>
                          <m:sty m:val="p"/>
                        </m:rPr>
                        <a:rPr lang="en-US" altLang="zh-CN" sz="120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area</m:t>
                      </m:r>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m:t>
                      </m:r>
                      <m:nary>
                        <m:naryPr>
                          <m:chr m:val="∑"/>
                          <m:limLoc m:val="undOvr"/>
                          <m:grow m:val="on"/>
                          <m:ctrlPr>
                            <a:rPr lang="zh-CN" altLang="zh-CN" sz="1200" i="1" smtClean="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𝑖</m:t>
                          </m:r>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=1</m:t>
                          </m:r>
                        </m:sub>
                        <m:sup>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𝑚</m:t>
                          </m:r>
                        </m:sup>
                        <m:e/>
                      </m:nary>
                      <m:nary>
                        <m:naryPr>
                          <m:chr m:val="∑"/>
                          <m:limLoc m:val="undOvr"/>
                          <m:grow m:val="on"/>
                          <m:ctrlPr>
                            <a:rPr lang="zh-CN"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𝑗</m:t>
                          </m:r>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=1</m:t>
                          </m:r>
                        </m:sub>
                        <m:sup>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𝑛</m:t>
                          </m:r>
                        </m:sup>
                        <m:e/>
                      </m:nary>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𝛿</m:t>
                      </m:r>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m:t>
                      </m:r>
                      <m:r>
                        <m:rPr>
                          <m:nor/>
                        </m:rPr>
                        <a:rPr lang="en-US" altLang="zh-CN" sz="1200">
                          <a:solidFill>
                            <a:srgbClr val="094676"/>
                          </a:solidFill>
                          <a:effectLst/>
                          <a:latin typeface="宋体" panose="02010600030101010101" pitchFamily="2" charset="-122"/>
                          <a:ea typeface="Cambria Math" panose="02040503050406030204" pitchFamily="18" charset="0"/>
                          <a:cs typeface="宋体" panose="02010600030101010101" pitchFamily="2" charset="-122"/>
                        </a:rPr>
                        <m:t> 					</m:t>
                      </m:r>
                      <m:r>
                        <m:rPr>
                          <m:sty m:val="p"/>
                        </m:rPr>
                        <a:rPr lang="en-US" altLang="zh-CN" sz="120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coverage</m:t>
                      </m:r>
                      <m:r>
                        <m:rPr>
                          <m:nor/>
                        </m:rPr>
                        <a:rPr lang="en-US" altLang="zh-CN" sz="1200">
                          <a:solidFill>
                            <a:srgbClr val="094676"/>
                          </a:solidFill>
                          <a:effectLst/>
                          <a:latin typeface="宋体" panose="02010600030101010101" pitchFamily="2" charset="-122"/>
                          <a:ea typeface="Cambria Math" panose="02040503050406030204" pitchFamily="18" charset="0"/>
                          <a:cs typeface="宋体" panose="02010600030101010101" pitchFamily="2" charset="-122"/>
                        </a:rPr>
                        <m:t> 					</m:t>
                      </m:r>
                      <m:r>
                        <m:rPr>
                          <m:sty m:val="p"/>
                        </m:rPr>
                        <a:rPr lang="en-US" altLang="zh-CN" sz="1200">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matrix</m:t>
                      </m:r>
                      <m:r>
                        <m:rPr>
                          <m:nor/>
                        </m:rPr>
                        <a:rPr lang="en-US" altLang="zh-CN" sz="1200">
                          <a:solidFill>
                            <a:srgbClr val="094676"/>
                          </a:solidFill>
                          <a:effectLst/>
                          <a:latin typeface="宋体" panose="02010600030101010101" pitchFamily="2" charset="-122"/>
                          <a:ea typeface="Cambria Math" panose="02040503050406030204" pitchFamily="18" charset="0"/>
                          <a:cs typeface="宋体" panose="02010600030101010101" pitchFamily="2" charset="-122"/>
                        </a:rPr>
                        <m:t> 					</m:t>
                      </m:r>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𝑖</m:t>
                      </m:r>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m:t>
                      </m:r>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𝑗</m:t>
                      </m:r>
                      <m:r>
                        <a:rPr lang="en-US" altLang="zh-CN" sz="1200" i="1">
                          <a:solidFill>
                            <a:srgbClr val="094676"/>
                          </a:solidFill>
                          <a:effectLst/>
                          <a:latin typeface="Cambria Math" panose="02040503050406030204" pitchFamily="18" charset="0"/>
                          <a:ea typeface="Cambria Math" panose="02040503050406030204" pitchFamily="18" charset="0"/>
                          <a:cs typeface="宋体" panose="02010600030101010101" pitchFamily="2" charset="-122"/>
                        </a:rPr>
                        <m:t>]==0)</m:t>
                      </m:r>
                    </m:oMath>
                  </m:oMathPara>
                </a14:m>
                <a:endParaRPr lang="zh-CN" altLang="zh-CN" sz="1200" dirty="0">
                  <a:solidFill>
                    <a:srgbClr val="094676"/>
                  </a:solidFill>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158" name="文本框 4157">
                <a:extLst>
                  <a:ext uri="{FF2B5EF4-FFF2-40B4-BE49-F238E27FC236}">
                    <a16:creationId xmlns:a16="http://schemas.microsoft.com/office/drawing/2014/main" id="{F94141E2-E843-4325-B0E3-2DCD2351729D}"/>
                  </a:ext>
                </a:extLst>
              </p:cNvPr>
              <p:cNvSpPr txBox="1">
                <a:spLocks noRot="1" noChangeAspect="1" noMove="1" noResize="1" noEditPoints="1" noAdjustHandles="1" noChangeArrowheads="1" noChangeShapeType="1" noTextEdit="1"/>
              </p:cNvSpPr>
              <p:nvPr/>
            </p:nvSpPr>
            <p:spPr>
              <a:xfrm>
                <a:off x="405185" y="4165390"/>
                <a:ext cx="4395415" cy="61734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59" name="文本框 4158">
                <a:extLst>
                  <a:ext uri="{FF2B5EF4-FFF2-40B4-BE49-F238E27FC236}">
                    <a16:creationId xmlns:a16="http://schemas.microsoft.com/office/drawing/2014/main" id="{E2B9E410-A9BB-436A-A907-2C04FF8A9B9C}"/>
                  </a:ext>
                </a:extLst>
              </p:cNvPr>
              <p:cNvSpPr txBox="1"/>
              <p:nvPr/>
            </p:nvSpPr>
            <p:spPr>
              <a:xfrm>
                <a:off x="-228600" y="4979200"/>
                <a:ext cx="3810000" cy="59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m:rPr>
                              <m:sty m:val="p"/>
                            </m:rP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total</m:t>
                          </m:r>
                        </m:e>
                        <m: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sub>
                      </m:sSub>
                      <m:r>
                        <m:rPr>
                          <m:sty m:val="p"/>
                        </m:rP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dist</m:t>
                      </m:r>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nary>
                        <m:naryPr>
                          <m:chr m:val="∑"/>
                          <m:limLoc m:val="undOvr"/>
                          <m:grow m:val="on"/>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=0</m:t>
                          </m:r>
                        </m:sub>
                        <m:sup>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𝑛</m:t>
                          </m:r>
                        </m:sup>
                        <m:e/>
                      </m:nary>
                      <m:sSub>
                        <m:sSubPr>
                          <m:ctrlPr>
                            <a:rPr lang="zh-CN"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sSubPr>
                        <m:e>
                          <m:r>
                            <m:rPr>
                              <m:sty m:val="p"/>
                            </m:rP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solution</m:t>
                          </m:r>
                        </m:e>
                        <m:sub>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sub>
                      </m:sSub>
                      <m:r>
                        <m:rPr>
                          <m:sty m:val="p"/>
                        </m:rP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vector</m:t>
                      </m:r>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r>
                        <a:rPr lang="en-US" altLang="zh-CN" sz="12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oMath>
                  </m:oMathPara>
                </a14:m>
                <a:endParaRPr lang="zh-CN" altLang="zh-CN" sz="1200" i="1" dirty="0">
                  <a:solidFill>
                    <a:srgbClr val="094676"/>
                  </a:solidFill>
                  <a:latin typeface="Cambria Math" panose="02040503050406030204" pitchFamily="18" charset="0"/>
                  <a:ea typeface="Cambria Math" panose="02040503050406030204" pitchFamily="18" charset="0"/>
                  <a:cs typeface="宋体" panose="02010600030101010101" pitchFamily="2" charset="-122"/>
                </a:endParaRPr>
              </a:p>
            </p:txBody>
          </p:sp>
        </mc:Choice>
        <mc:Fallback xmlns="">
          <p:sp>
            <p:nvSpPr>
              <p:cNvPr id="4159" name="文本框 4158">
                <a:extLst>
                  <a:ext uri="{FF2B5EF4-FFF2-40B4-BE49-F238E27FC236}">
                    <a16:creationId xmlns:a16="http://schemas.microsoft.com/office/drawing/2014/main" id="{E2B9E410-A9BB-436A-A907-2C04FF8A9B9C}"/>
                  </a:ext>
                </a:extLst>
              </p:cNvPr>
              <p:cNvSpPr txBox="1">
                <a:spLocks noRot="1" noChangeAspect="1" noMove="1" noResize="1" noEditPoints="1" noAdjustHandles="1" noChangeArrowheads="1" noChangeShapeType="1" noTextEdit="1"/>
              </p:cNvSpPr>
              <p:nvPr/>
            </p:nvSpPr>
            <p:spPr>
              <a:xfrm>
                <a:off x="-228600" y="4979200"/>
                <a:ext cx="3810000" cy="596638"/>
              </a:xfrm>
              <a:prstGeom prst="rect">
                <a:avLst/>
              </a:prstGeom>
              <a:blipFill>
                <a:blip r:embed="rId6"/>
                <a:stretch>
                  <a:fillRect t="-95918" b="-147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60" name="文本框 4159">
                <a:extLst>
                  <a:ext uri="{FF2B5EF4-FFF2-40B4-BE49-F238E27FC236}">
                    <a16:creationId xmlns:a16="http://schemas.microsoft.com/office/drawing/2014/main" id="{23EE925D-DA64-48B7-AAB6-A4EDA2A5C59A}"/>
                  </a:ext>
                </a:extLst>
              </p:cNvPr>
              <p:cNvSpPr txBox="1"/>
              <p:nvPr/>
            </p:nvSpPr>
            <p:spPr>
              <a:xfrm>
                <a:off x="304215" y="5994213"/>
                <a:ext cx="6248399" cy="8068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overlap</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_</m:t>
                      </m:r>
                      <m:r>
                        <m:rPr>
                          <m:sty m:val="p"/>
                        </m:rP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area</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nary>
                        <m:naryPr>
                          <m:chr m:val="∑"/>
                          <m:limLoc m:val="undOvr"/>
                          <m:grow m:val="on"/>
                          <m:ctrlPr>
                            <a:rPr lang="zh-CN"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=1</m:t>
                          </m:r>
                        </m:sub>
                        <m:sup>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𝑚</m:t>
                          </m:r>
                        </m:sup>
                        <m:e/>
                      </m:nary>
                      <m:nary>
                        <m:naryPr>
                          <m:chr m:val="∑"/>
                          <m:limLoc m:val="undOvr"/>
                          <m:grow m:val="on"/>
                          <m:ctrlPr>
                            <a:rPr lang="zh-CN"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𝑗</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=1</m:t>
                          </m:r>
                        </m:sub>
                        <m:sup>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𝑛</m:t>
                          </m:r>
                        </m:sup>
                        <m:e/>
                      </m:nary>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𝛿</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m:rPr>
                          <m:nor/>
                        </m:rP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 </m:t>
                      </m:r>
                      <m:r>
                        <m:rPr>
                          <m:nor/>
                        </m:rP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coverage</m:t>
                      </m:r>
                      <m:r>
                        <m:rPr>
                          <m:nor/>
                        </m:rP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_</m:t>
                      </m:r>
                      <m:r>
                        <m:rPr>
                          <m:nor/>
                        </m:rP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matrix</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𝑗</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]&gt;1)−0.2×</m:t>
                      </m:r>
                      <m:nary>
                        <m:naryPr>
                          <m:chr m:val="∑"/>
                          <m:limLoc m:val="undOvr"/>
                          <m:grow m:val="on"/>
                          <m:ctrlPr>
                            <a:rPr lang="zh-CN"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=1</m:t>
                          </m:r>
                        </m:sub>
                        <m:sup>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𝑚</m:t>
                          </m:r>
                        </m:sup>
                        <m:e/>
                      </m:nary>
                      <m:nary>
                        <m:naryPr>
                          <m:chr m:val="∑"/>
                          <m:limLoc m:val="undOvr"/>
                          <m:grow m:val="on"/>
                          <m:ctrlPr>
                            <a:rPr lang="zh-CN"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𝑗</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=1</m:t>
                          </m:r>
                        </m:sub>
                        <m:sup>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𝑛</m:t>
                          </m:r>
                        </m:sup>
                        <m:e/>
                      </m:nary>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𝛿</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m:rPr>
                          <m:nor/>
                        </m:rP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 </m:t>
                      </m:r>
                      <m:r>
                        <m:rPr>
                          <m:nor/>
                        </m:rP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coverage</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_</m:t>
                      </m:r>
                      <m:r>
                        <m:rPr>
                          <m:nor/>
                        </m:rP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matrix</m:t>
                      </m:r>
                      <m:r>
                        <m:rPr>
                          <m:nor/>
                        </m:rP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 </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𝑖</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𝑗</m:t>
                      </m:r>
                      <m:r>
                        <a:rPr lang="en-US" altLang="zh-CN" sz="1000" i="1">
                          <a:solidFill>
                            <a:srgbClr val="094676"/>
                          </a:solidFill>
                          <a:latin typeface="Cambria Math" panose="02040503050406030204" pitchFamily="18" charset="0"/>
                          <a:ea typeface="Cambria Math" panose="02040503050406030204" pitchFamily="18" charset="0"/>
                          <a:cs typeface="宋体" panose="02010600030101010101" pitchFamily="2" charset="-122"/>
                        </a:rPr>
                        <m:t>]==2)</m:t>
                      </m:r>
                    </m:oMath>
                  </m:oMathPara>
                </a14:m>
                <a:endParaRPr lang="zh-CN" altLang="zh-CN" sz="1000" i="1" dirty="0">
                  <a:solidFill>
                    <a:srgbClr val="094676"/>
                  </a:solidFill>
                  <a:latin typeface="Cambria Math" panose="02040503050406030204" pitchFamily="18" charset="0"/>
                  <a:ea typeface="Cambria Math" panose="02040503050406030204" pitchFamily="18" charset="0"/>
                  <a:cs typeface="宋体" panose="02010600030101010101" pitchFamily="2" charset="-122"/>
                </a:endParaRPr>
              </a:p>
              <a:p>
                <a:endParaRPr lang="zh-CN" altLang="en-US" dirty="0"/>
              </a:p>
            </p:txBody>
          </p:sp>
        </mc:Choice>
        <mc:Fallback xmlns="">
          <p:sp>
            <p:nvSpPr>
              <p:cNvPr id="4160" name="文本框 4159">
                <a:extLst>
                  <a:ext uri="{FF2B5EF4-FFF2-40B4-BE49-F238E27FC236}">
                    <a16:creationId xmlns:a16="http://schemas.microsoft.com/office/drawing/2014/main" id="{23EE925D-DA64-48B7-AAB6-A4EDA2A5C59A}"/>
                  </a:ext>
                </a:extLst>
              </p:cNvPr>
              <p:cNvSpPr txBox="1">
                <a:spLocks noRot="1" noChangeAspect="1" noMove="1" noResize="1" noEditPoints="1" noAdjustHandles="1" noChangeArrowheads="1" noChangeShapeType="1" noTextEdit="1"/>
              </p:cNvSpPr>
              <p:nvPr/>
            </p:nvSpPr>
            <p:spPr>
              <a:xfrm>
                <a:off x="304215" y="5994213"/>
                <a:ext cx="6248399" cy="806824"/>
              </a:xfrm>
              <a:prstGeom prst="rect">
                <a:avLst/>
              </a:prstGeom>
              <a:blipFill>
                <a:blip r:embed="rId7"/>
                <a:stretch>
                  <a:fillRect t="-57895" b="-53383"/>
                </a:stretch>
              </a:blipFill>
            </p:spPr>
            <p:txBody>
              <a:bodyPr/>
              <a:lstStyle/>
              <a:p>
                <a:r>
                  <a:rPr lang="zh-CN" altLang="en-US">
                    <a:noFill/>
                  </a:rPr>
                  <a:t> </a:t>
                </a:r>
              </a:p>
            </p:txBody>
          </p:sp>
        </mc:Fallback>
      </mc:AlternateContent>
      <p:grpSp>
        <p:nvGrpSpPr>
          <p:cNvPr id="4167" name="组合 4166">
            <a:extLst>
              <a:ext uri="{FF2B5EF4-FFF2-40B4-BE49-F238E27FC236}">
                <a16:creationId xmlns:a16="http://schemas.microsoft.com/office/drawing/2014/main" id="{AA74A43B-17DD-4181-B982-A30A71C133ED}"/>
              </a:ext>
            </a:extLst>
          </p:cNvPr>
          <p:cNvGrpSpPr/>
          <p:nvPr/>
        </p:nvGrpSpPr>
        <p:grpSpPr>
          <a:xfrm>
            <a:off x="4959241" y="1547054"/>
            <a:ext cx="4948082" cy="2833851"/>
            <a:chOff x="4551586" y="932978"/>
            <a:chExt cx="4948082" cy="2833851"/>
          </a:xfrm>
        </p:grpSpPr>
        <p:sp>
          <p:nvSpPr>
            <p:cNvPr id="23" name="文本框 22">
              <a:extLst>
                <a:ext uri="{FF2B5EF4-FFF2-40B4-BE49-F238E27FC236}">
                  <a16:creationId xmlns:a16="http://schemas.microsoft.com/office/drawing/2014/main" id="{5BD18185-BE3E-4824-B879-A6F16CB9858E}"/>
                </a:ext>
              </a:extLst>
            </p:cNvPr>
            <p:cNvSpPr txBox="1"/>
            <p:nvPr/>
          </p:nvSpPr>
          <p:spPr>
            <a:xfrm>
              <a:off x="5842068" y="932978"/>
              <a:ext cx="3657600" cy="381000"/>
            </a:xfrm>
            <a:prstGeom prst="rect">
              <a:avLst/>
            </a:prstGeom>
            <a:noFill/>
          </p:spPr>
          <p:txBody>
            <a:bodyPr wrap="square" rtlCol="0">
              <a:spAutoFit/>
            </a:bodyPr>
            <a:lstStyle/>
            <a:p>
              <a:r>
                <a:rPr lang="zh-CN" altLang="zh-CN" dirty="0">
                  <a:solidFill>
                    <a:srgbClr val="094676"/>
                  </a:solidFill>
                  <a:latin typeface="微软雅黑" panose="020B0503020204020204" pitchFamily="34" charset="-122"/>
                  <a:ea typeface="微软雅黑" panose="020B0503020204020204" pitchFamily="34" charset="-122"/>
                </a:rPr>
                <a:t>变异、交叉与选择</a:t>
              </a:r>
              <a:endParaRPr lang="zh-CN" altLang="en-US" dirty="0">
                <a:solidFill>
                  <a:srgbClr val="094676"/>
                </a:solidFill>
                <a:latin typeface="微软雅黑" panose="020B0503020204020204" pitchFamily="34" charset="-122"/>
                <a:ea typeface="微软雅黑" panose="020B0503020204020204" pitchFamily="34" charset="-122"/>
              </a:endParaRPr>
            </a:p>
          </p:txBody>
        </p:sp>
        <p:sp>
          <p:nvSpPr>
            <p:cNvPr id="4161" name="文本框 4160">
              <a:extLst>
                <a:ext uri="{FF2B5EF4-FFF2-40B4-BE49-F238E27FC236}">
                  <a16:creationId xmlns:a16="http://schemas.microsoft.com/office/drawing/2014/main" id="{7C96E377-0CEF-4DD1-8D69-2C22AEA338B6}"/>
                </a:ext>
              </a:extLst>
            </p:cNvPr>
            <p:cNvSpPr txBox="1"/>
            <p:nvPr/>
          </p:nvSpPr>
          <p:spPr>
            <a:xfrm>
              <a:off x="5822285" y="1819569"/>
              <a:ext cx="1460656" cy="246221"/>
            </a:xfrm>
            <a:prstGeom prst="rect">
              <a:avLst/>
            </a:prstGeom>
            <a:noFill/>
          </p:spPr>
          <p:txBody>
            <a:bodyPr wrap="none" rtlCol="0">
              <a:spAutoFit/>
            </a:bodyPr>
            <a:lstStyle/>
            <a:p>
              <a:pPr algn="ctr"/>
              <a:r>
                <a:rPr lang="en-US" altLang="zh-CN" sz="1000" i="1" dirty="0">
                  <a:solidFill>
                    <a:srgbClr val="094676"/>
                  </a:solidFill>
                  <a:latin typeface="Cambria Math" panose="02040503050406030204" pitchFamily="18" charset="0"/>
                  <a:ea typeface="Cambria Math" panose="02040503050406030204" pitchFamily="18" charset="0"/>
                </a:rPr>
                <a:t>𝑚𝑢𝑡𝑎𝑛𝑡 = 𝑎 + 𝐹(𝑏 − 𝑐)</a:t>
              </a:r>
              <a:endParaRPr lang="zh-CN" altLang="zh-CN" sz="1000" i="1" dirty="0">
                <a:solidFill>
                  <a:srgbClr val="094676"/>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162" name="文本框 4161">
                  <a:extLst>
                    <a:ext uri="{FF2B5EF4-FFF2-40B4-BE49-F238E27FC236}">
                      <a16:creationId xmlns:a16="http://schemas.microsoft.com/office/drawing/2014/main" id="{BB44AD0C-EF6E-4C17-A59C-056DDF6076B7}"/>
                    </a:ext>
                  </a:extLst>
                </p:cNvPr>
                <p:cNvSpPr txBox="1"/>
                <p:nvPr/>
              </p:nvSpPr>
              <p:spPr>
                <a:xfrm>
                  <a:off x="5691393" y="2835251"/>
                  <a:ext cx="2386849" cy="3908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altLang="zh-CN" sz="1000" i="1">
                            <a:solidFill>
                              <a:srgbClr val="094676"/>
                            </a:solidFill>
                            <a:latin typeface="Cambria Math" panose="02040503050406030204" pitchFamily="18" charset="0"/>
                            <a:ea typeface="Cambria Math" panose="02040503050406030204" pitchFamily="18" charset="0"/>
                          </a:rPr>
                          <m:t>trial</m:t>
                        </m:r>
                        <m:r>
                          <a:rPr lang="en-US" altLang="zh-CN" sz="1000" i="1">
                            <a:solidFill>
                              <a:srgbClr val="094676"/>
                            </a:solidFill>
                            <a:latin typeface="Cambria Math" panose="02040503050406030204" pitchFamily="18" charset="0"/>
                            <a:ea typeface="Cambria Math" panose="02040503050406030204" pitchFamily="18" charset="0"/>
                          </a:rPr>
                          <m:t>[</m:t>
                        </m:r>
                        <m:r>
                          <a:rPr lang="en-US" altLang="zh-CN" sz="1000" i="1">
                            <a:solidFill>
                              <a:srgbClr val="094676"/>
                            </a:solidFill>
                            <a:latin typeface="Cambria Math" panose="02040503050406030204" pitchFamily="18" charset="0"/>
                            <a:ea typeface="Cambria Math" panose="02040503050406030204" pitchFamily="18" charset="0"/>
                          </a:rPr>
                          <m:t>𝑖</m:t>
                        </m:r>
                        <m:r>
                          <a:rPr lang="en-US" altLang="zh-CN" sz="1000" i="1">
                            <a:solidFill>
                              <a:srgbClr val="094676"/>
                            </a:solidFill>
                            <a:latin typeface="Cambria Math" panose="02040503050406030204" pitchFamily="18" charset="0"/>
                            <a:ea typeface="Cambria Math" panose="02040503050406030204" pitchFamily="18" charset="0"/>
                          </a:rPr>
                          <m:t>]={</m:t>
                        </m:r>
                        <m:m>
                          <m:mPr>
                            <m:plcHide m:val="on"/>
                            <m:mcs>
                              <m:mc>
                                <m:mcPr>
                                  <m:count m:val="2"/>
                                  <m:mcJc m:val="center"/>
                                </m:mcPr>
                              </m:mc>
                            </m:mcs>
                            <m:ctrlPr>
                              <a:rPr lang="zh-CN" altLang="zh-CN" sz="1000" i="1">
                                <a:solidFill>
                                  <a:srgbClr val="094676"/>
                                </a:solidFill>
                                <a:latin typeface="Cambria Math" panose="02040503050406030204" pitchFamily="18" charset="0"/>
                                <a:ea typeface="Cambria Math" panose="02040503050406030204" pitchFamily="18" charset="0"/>
                              </a:rPr>
                            </m:ctrlPr>
                          </m:mPr>
                          <m:mr>
                            <m:e>
                              <m:r>
                                <m:rPr>
                                  <m:nor/>
                                </m:rPr>
                                <a:rPr lang="en-US" altLang="zh-CN" sz="1000" i="1">
                                  <a:solidFill>
                                    <a:srgbClr val="094676"/>
                                  </a:solidFill>
                                  <a:latin typeface="Cambria Math" panose="02040503050406030204" pitchFamily="18" charset="0"/>
                                  <a:ea typeface="Cambria Math" panose="02040503050406030204" pitchFamily="18" charset="0"/>
                                </a:rPr>
                                <m:t>mutant</m:t>
                              </m:r>
                              <m:r>
                                <a:rPr lang="en-US" altLang="zh-CN" sz="1000" i="1">
                                  <a:solidFill>
                                    <a:srgbClr val="094676"/>
                                  </a:solidFill>
                                  <a:latin typeface="Cambria Math" panose="02040503050406030204" pitchFamily="18" charset="0"/>
                                  <a:ea typeface="Cambria Math" panose="02040503050406030204" pitchFamily="18" charset="0"/>
                                </a:rPr>
                                <m:t>[</m:t>
                              </m:r>
                              <m:r>
                                <a:rPr lang="en-US" altLang="zh-CN" sz="1000" i="1">
                                  <a:solidFill>
                                    <a:srgbClr val="094676"/>
                                  </a:solidFill>
                                  <a:latin typeface="Cambria Math" panose="02040503050406030204" pitchFamily="18" charset="0"/>
                                  <a:ea typeface="Cambria Math" panose="02040503050406030204" pitchFamily="18" charset="0"/>
                                </a:rPr>
                                <m:t>𝑖</m:t>
                              </m:r>
                              <m:r>
                                <a:rPr lang="en-US" altLang="zh-CN" sz="1000" i="1">
                                  <a:solidFill>
                                    <a:srgbClr val="094676"/>
                                  </a:solidFill>
                                  <a:latin typeface="Cambria Math" panose="02040503050406030204" pitchFamily="18" charset="0"/>
                                  <a:ea typeface="Cambria Math" panose="02040503050406030204" pitchFamily="18" charset="0"/>
                                </a:rPr>
                                <m:t>]</m:t>
                              </m:r>
                            </m:e>
                            <m:e>
                              <m:r>
                                <m:rPr>
                                  <m:nor/>
                                </m:rPr>
                                <a:rPr lang="en-US" altLang="zh-CN" sz="1000" i="1">
                                  <a:solidFill>
                                    <a:srgbClr val="094676"/>
                                  </a:solidFill>
                                  <a:latin typeface="Cambria Math" panose="02040503050406030204" pitchFamily="18" charset="0"/>
                                  <a:ea typeface="Cambria Math" panose="02040503050406030204" pitchFamily="18" charset="0"/>
                                </a:rPr>
                                <m:t>if</m:t>
                              </m:r>
                              <m:r>
                                <m:rPr>
                                  <m:nor/>
                                </m:rPr>
                                <a:rPr lang="en-US" altLang="zh-CN" sz="1000" b="0" i="1" smtClean="0">
                                  <a:solidFill>
                                    <a:srgbClr val="094676"/>
                                  </a:solidFill>
                                  <a:latin typeface="Cambria Math" panose="02040503050406030204" pitchFamily="18" charset="0"/>
                                  <a:ea typeface="Cambria Math" panose="02040503050406030204" pitchFamily="18" charset="0"/>
                                </a:rPr>
                                <m:t> </m:t>
                              </m:r>
                              <m:r>
                                <m:rPr>
                                  <m:nor/>
                                </m:rPr>
                                <a:rPr lang="en-US" altLang="zh-CN" sz="1000" i="1">
                                  <a:solidFill>
                                    <a:srgbClr val="094676"/>
                                  </a:solidFill>
                                  <a:latin typeface="Cambria Math" panose="02040503050406030204" pitchFamily="18" charset="0"/>
                                  <a:ea typeface="Cambria Math" panose="02040503050406030204" pitchFamily="18" charset="0"/>
                                </a:rPr>
                                <m:t>rand</m:t>
                              </m:r>
                              <m:r>
                                <a:rPr lang="en-US" altLang="zh-CN" sz="1000" i="1">
                                  <a:solidFill>
                                    <a:srgbClr val="094676"/>
                                  </a:solidFill>
                                  <a:latin typeface="Cambria Math" panose="02040503050406030204" pitchFamily="18" charset="0"/>
                                  <a:ea typeface="Cambria Math" panose="02040503050406030204" pitchFamily="18" charset="0"/>
                                </a:rPr>
                                <m:t>(0,1)&lt;</m:t>
                              </m:r>
                              <m:r>
                                <a:rPr lang="en-US" altLang="zh-CN" sz="1000" i="1">
                                  <a:solidFill>
                                    <a:srgbClr val="094676"/>
                                  </a:solidFill>
                                  <a:latin typeface="Cambria Math" panose="02040503050406030204" pitchFamily="18" charset="0"/>
                                  <a:ea typeface="Cambria Math" panose="02040503050406030204" pitchFamily="18" charset="0"/>
                                </a:rPr>
                                <m:t>𝐶𝑅</m:t>
                              </m:r>
                            </m:e>
                          </m:mr>
                          <m:mr>
                            <m:e>
                              <m:r>
                                <m:rPr>
                                  <m:nor/>
                                </m:rPr>
                                <a:rPr lang="en-US" altLang="zh-CN" sz="1000" i="1">
                                  <a:solidFill>
                                    <a:srgbClr val="094676"/>
                                  </a:solidFill>
                                  <a:latin typeface="Cambria Math" panose="02040503050406030204" pitchFamily="18" charset="0"/>
                                  <a:ea typeface="Cambria Math" panose="02040503050406030204" pitchFamily="18" charset="0"/>
                                </a:rPr>
                                <m:t>target</m:t>
                              </m:r>
                              <m:r>
                                <a:rPr lang="en-US" altLang="zh-CN" sz="1000" i="1">
                                  <a:solidFill>
                                    <a:srgbClr val="094676"/>
                                  </a:solidFill>
                                  <a:latin typeface="Cambria Math" panose="02040503050406030204" pitchFamily="18" charset="0"/>
                                  <a:ea typeface="Cambria Math" panose="02040503050406030204" pitchFamily="18" charset="0"/>
                                </a:rPr>
                                <m:t>[</m:t>
                              </m:r>
                              <m:r>
                                <a:rPr lang="en-US" altLang="zh-CN" sz="1000" i="1">
                                  <a:solidFill>
                                    <a:srgbClr val="094676"/>
                                  </a:solidFill>
                                  <a:latin typeface="Cambria Math" panose="02040503050406030204" pitchFamily="18" charset="0"/>
                                  <a:ea typeface="Cambria Math" panose="02040503050406030204" pitchFamily="18" charset="0"/>
                                </a:rPr>
                                <m:t>𝑖</m:t>
                              </m:r>
                              <m:r>
                                <a:rPr lang="en-US" altLang="zh-CN" sz="1000" i="1">
                                  <a:solidFill>
                                    <a:srgbClr val="094676"/>
                                  </a:solidFill>
                                  <a:latin typeface="Cambria Math" panose="02040503050406030204" pitchFamily="18" charset="0"/>
                                  <a:ea typeface="Cambria Math" panose="02040503050406030204" pitchFamily="18" charset="0"/>
                                </a:rPr>
                                <m:t>]</m:t>
                              </m:r>
                            </m:e>
                            <m:e>
                              <m:r>
                                <m:rPr>
                                  <m:nor/>
                                </m:rPr>
                                <a:rPr lang="en-US" altLang="zh-CN" sz="1000" i="1">
                                  <a:solidFill>
                                    <a:srgbClr val="094676"/>
                                  </a:solidFill>
                                  <a:latin typeface="Cambria Math" panose="02040503050406030204" pitchFamily="18" charset="0"/>
                                  <a:ea typeface="Cambria Math" panose="02040503050406030204" pitchFamily="18" charset="0"/>
                                </a:rPr>
                                <m:t>otherwise</m:t>
                              </m:r>
                            </m:e>
                          </m:mr>
                        </m:m>
                      </m:oMath>
                    </m:oMathPara>
                  </a14:m>
                  <a:endParaRPr lang="zh-CN" altLang="zh-CN" sz="1000" i="1" dirty="0">
                    <a:solidFill>
                      <a:srgbClr val="094676"/>
                    </a:solidFill>
                    <a:latin typeface="Cambria Math" panose="02040503050406030204" pitchFamily="18" charset="0"/>
                    <a:ea typeface="Cambria Math" panose="02040503050406030204" pitchFamily="18" charset="0"/>
                  </a:endParaRPr>
                </a:p>
              </p:txBody>
            </p:sp>
          </mc:Choice>
          <mc:Fallback xmlns="">
            <p:sp>
              <p:nvSpPr>
                <p:cNvPr id="4162" name="文本框 4161">
                  <a:extLst>
                    <a:ext uri="{FF2B5EF4-FFF2-40B4-BE49-F238E27FC236}">
                      <a16:creationId xmlns:a16="http://schemas.microsoft.com/office/drawing/2014/main" id="{BB44AD0C-EF6E-4C17-A59C-056DDF6076B7}"/>
                    </a:ext>
                  </a:extLst>
                </p:cNvPr>
                <p:cNvSpPr txBox="1">
                  <a:spLocks noRot="1" noChangeAspect="1" noMove="1" noResize="1" noEditPoints="1" noAdjustHandles="1" noChangeArrowheads="1" noChangeShapeType="1" noTextEdit="1"/>
                </p:cNvSpPr>
                <p:nvPr/>
              </p:nvSpPr>
              <p:spPr>
                <a:xfrm>
                  <a:off x="5691393" y="2835251"/>
                  <a:ext cx="2386849" cy="390813"/>
                </a:xfrm>
                <a:prstGeom prst="rect">
                  <a:avLst/>
                </a:prstGeom>
                <a:blipFill>
                  <a:blip r:embed="rId8"/>
                  <a:stretch>
                    <a:fillRect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63" name="文本框 4162">
                  <a:extLst>
                    <a:ext uri="{FF2B5EF4-FFF2-40B4-BE49-F238E27FC236}">
                      <a16:creationId xmlns:a16="http://schemas.microsoft.com/office/drawing/2014/main" id="{FB4BF7A8-1833-4D79-AE46-6E7097CC81DD}"/>
                    </a:ext>
                  </a:extLst>
                </p:cNvPr>
                <p:cNvSpPr txBox="1"/>
                <p:nvPr/>
              </p:nvSpPr>
              <p:spPr>
                <a:xfrm>
                  <a:off x="4551586" y="3378389"/>
                  <a:ext cx="3557337" cy="388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altLang="zh-CN" sz="1000" i="1">
                            <a:solidFill>
                              <a:srgbClr val="094676"/>
                            </a:solidFill>
                            <a:latin typeface="Cambria Math" panose="02040503050406030204" pitchFamily="18" charset="0"/>
                            <a:ea typeface="Cambria Math" panose="02040503050406030204" pitchFamily="18" charset="0"/>
                          </a:rPr>
                          <m:t>next</m:t>
                        </m:r>
                        <m:r>
                          <m:rPr>
                            <m:nor/>
                          </m:rPr>
                          <a:rPr lang="en-US" altLang="zh-CN" sz="1000" i="1">
                            <a:solidFill>
                              <a:srgbClr val="094676"/>
                            </a:solidFill>
                            <a:latin typeface="Cambria Math" panose="02040503050406030204" pitchFamily="18" charset="0"/>
                            <a:ea typeface="Cambria Math" panose="02040503050406030204" pitchFamily="18" charset="0"/>
                          </a:rPr>
                          <m:t>_</m:t>
                        </m:r>
                        <m:r>
                          <m:rPr>
                            <m:nor/>
                          </m:rPr>
                          <a:rPr lang="en-US" altLang="zh-CN" sz="1000" i="1">
                            <a:solidFill>
                              <a:srgbClr val="094676"/>
                            </a:solidFill>
                            <a:latin typeface="Cambria Math" panose="02040503050406030204" pitchFamily="18" charset="0"/>
                            <a:ea typeface="Cambria Math" panose="02040503050406030204" pitchFamily="18" charset="0"/>
                          </a:rPr>
                          <m:t>generation</m:t>
                        </m:r>
                        <m:r>
                          <a:rPr lang="en-US" altLang="zh-CN" sz="1000" i="1">
                            <a:solidFill>
                              <a:srgbClr val="094676"/>
                            </a:solidFill>
                            <a:latin typeface="Cambria Math" panose="02040503050406030204" pitchFamily="18" charset="0"/>
                            <a:ea typeface="Cambria Math" panose="02040503050406030204" pitchFamily="18" charset="0"/>
                          </a:rPr>
                          <m:t>[</m:t>
                        </m:r>
                        <m:r>
                          <a:rPr lang="en-US" altLang="zh-CN" sz="1000" i="1">
                            <a:solidFill>
                              <a:srgbClr val="094676"/>
                            </a:solidFill>
                            <a:latin typeface="Cambria Math" panose="02040503050406030204" pitchFamily="18" charset="0"/>
                            <a:ea typeface="Cambria Math" panose="02040503050406030204" pitchFamily="18" charset="0"/>
                          </a:rPr>
                          <m:t>𝑖</m:t>
                        </m:r>
                        <m:r>
                          <a:rPr lang="en-US" altLang="zh-CN" sz="1000" i="1">
                            <a:solidFill>
                              <a:srgbClr val="094676"/>
                            </a:solidFill>
                            <a:latin typeface="Cambria Math" panose="02040503050406030204" pitchFamily="18" charset="0"/>
                            <a:ea typeface="Cambria Math" panose="02040503050406030204" pitchFamily="18" charset="0"/>
                          </a:rPr>
                          <m:t>]={</m:t>
                        </m:r>
                        <m:m>
                          <m:mPr>
                            <m:plcHide m:val="on"/>
                            <m:mcs>
                              <m:mc>
                                <m:mcPr>
                                  <m:count m:val="2"/>
                                  <m:mcJc m:val="center"/>
                                </m:mcPr>
                              </m:mc>
                            </m:mcs>
                            <m:ctrlPr>
                              <a:rPr lang="zh-CN" altLang="zh-CN" sz="1000" i="1">
                                <a:solidFill>
                                  <a:srgbClr val="094676"/>
                                </a:solidFill>
                                <a:latin typeface="Cambria Math" panose="02040503050406030204" pitchFamily="18" charset="0"/>
                                <a:ea typeface="Cambria Math" panose="02040503050406030204" pitchFamily="18" charset="0"/>
                              </a:rPr>
                            </m:ctrlPr>
                          </m:mPr>
                          <m:mr>
                            <m:e>
                              <m:r>
                                <m:rPr>
                                  <m:nor/>
                                </m:rPr>
                                <a:rPr lang="en-US" altLang="zh-CN" sz="1000" i="1">
                                  <a:solidFill>
                                    <a:srgbClr val="094676"/>
                                  </a:solidFill>
                                  <a:latin typeface="Cambria Math" panose="02040503050406030204" pitchFamily="18" charset="0"/>
                                  <a:ea typeface="Cambria Math" panose="02040503050406030204" pitchFamily="18" charset="0"/>
                                </a:rPr>
                                <m:t>trial</m:t>
                              </m:r>
                            </m:e>
                            <m:e>
                              <m:r>
                                <m:rPr>
                                  <m:nor/>
                                </m:rPr>
                                <a:rPr lang="en-US" altLang="zh-CN" sz="1000" i="1">
                                  <a:solidFill>
                                    <a:srgbClr val="094676"/>
                                  </a:solidFill>
                                  <a:latin typeface="Cambria Math" panose="02040503050406030204" pitchFamily="18" charset="0"/>
                                  <a:ea typeface="Cambria Math" panose="02040503050406030204" pitchFamily="18" charset="0"/>
                                </a:rPr>
                                <m:t>if</m:t>
                              </m:r>
                              <m:r>
                                <m:rPr>
                                  <m:nor/>
                                </m:rPr>
                                <a:rPr lang="en-US" altLang="zh-CN" sz="1000" i="1">
                                  <a:solidFill>
                                    <a:srgbClr val="094676"/>
                                  </a:solidFill>
                                  <a:latin typeface="Cambria Math" panose="02040503050406030204" pitchFamily="18" charset="0"/>
                                  <a:ea typeface="Cambria Math" panose="02040503050406030204" pitchFamily="18" charset="0"/>
                                </a:rPr>
                                <m:t> </m:t>
                              </m:r>
                              <m:r>
                                <m:rPr>
                                  <m:nor/>
                                </m:rPr>
                                <a:rPr lang="en-US" altLang="zh-CN" sz="1000" i="1">
                                  <a:solidFill>
                                    <a:srgbClr val="094676"/>
                                  </a:solidFill>
                                  <a:latin typeface="Cambria Math" panose="02040503050406030204" pitchFamily="18" charset="0"/>
                                  <a:ea typeface="Cambria Math" panose="02040503050406030204" pitchFamily="18" charset="0"/>
                                </a:rPr>
                                <m:t>fitness</m:t>
                              </m:r>
                              <m:r>
                                <m:rPr>
                                  <m:nor/>
                                </m:rPr>
                                <a:rPr lang="en-US" altLang="zh-CN" sz="1000" i="1">
                                  <a:solidFill>
                                    <a:srgbClr val="094676"/>
                                  </a:solidFill>
                                  <a:latin typeface="Cambria Math" panose="02040503050406030204" pitchFamily="18" charset="0"/>
                                  <a:ea typeface="Cambria Math" panose="02040503050406030204" pitchFamily="18" charset="0"/>
                                </a:rPr>
                                <m:t>(</m:t>
                              </m:r>
                              <m:r>
                                <m:rPr>
                                  <m:nor/>
                                </m:rPr>
                                <a:rPr lang="en-US" altLang="zh-CN" sz="1000" i="1">
                                  <a:solidFill>
                                    <a:srgbClr val="094676"/>
                                  </a:solidFill>
                                  <a:latin typeface="Cambria Math" panose="02040503050406030204" pitchFamily="18" charset="0"/>
                                  <a:ea typeface="Cambria Math" panose="02040503050406030204" pitchFamily="18" charset="0"/>
                                </a:rPr>
                                <m:t>trial</m:t>
                              </m:r>
                              <m:r>
                                <m:rPr>
                                  <m:nor/>
                                </m:rPr>
                                <a:rPr lang="en-US" altLang="zh-CN" sz="1000" i="1">
                                  <a:solidFill>
                                    <a:srgbClr val="094676"/>
                                  </a:solidFill>
                                  <a:latin typeface="Cambria Math" panose="02040503050406030204" pitchFamily="18" charset="0"/>
                                  <a:ea typeface="Cambria Math" panose="02040503050406030204" pitchFamily="18" charset="0"/>
                                </a:rPr>
                                <m:t>)&gt;</m:t>
                              </m:r>
                              <m:r>
                                <m:rPr>
                                  <m:nor/>
                                </m:rPr>
                                <a:rPr lang="en-US" altLang="zh-CN" sz="1000" i="1">
                                  <a:solidFill>
                                    <a:srgbClr val="094676"/>
                                  </a:solidFill>
                                  <a:latin typeface="Cambria Math" panose="02040503050406030204" pitchFamily="18" charset="0"/>
                                  <a:ea typeface="Cambria Math" panose="02040503050406030204" pitchFamily="18" charset="0"/>
                                </a:rPr>
                                <m:t>fitness</m:t>
                              </m:r>
                              <m:r>
                                <m:rPr>
                                  <m:nor/>
                                </m:rPr>
                                <a:rPr lang="en-US" altLang="zh-CN" sz="1000" i="1">
                                  <a:solidFill>
                                    <a:srgbClr val="094676"/>
                                  </a:solidFill>
                                  <a:latin typeface="Cambria Math" panose="02040503050406030204" pitchFamily="18" charset="0"/>
                                  <a:ea typeface="Cambria Math" panose="02040503050406030204" pitchFamily="18" charset="0"/>
                                </a:rPr>
                                <m:t>(</m:t>
                              </m:r>
                              <m:r>
                                <m:rPr>
                                  <m:nor/>
                                </m:rPr>
                                <a:rPr lang="en-US" altLang="zh-CN" sz="1000" i="1">
                                  <a:solidFill>
                                    <a:srgbClr val="094676"/>
                                  </a:solidFill>
                                  <a:latin typeface="Cambria Math" panose="02040503050406030204" pitchFamily="18" charset="0"/>
                                  <a:ea typeface="Cambria Math" panose="02040503050406030204" pitchFamily="18" charset="0"/>
                                </a:rPr>
                                <m:t>target</m:t>
                              </m:r>
                              <m:r>
                                <m:rPr>
                                  <m:nor/>
                                </m:rPr>
                                <a:rPr lang="en-US" altLang="zh-CN" sz="1000" i="1">
                                  <a:solidFill>
                                    <a:srgbClr val="094676"/>
                                  </a:solidFill>
                                  <a:latin typeface="Cambria Math" panose="02040503050406030204" pitchFamily="18" charset="0"/>
                                  <a:ea typeface="Cambria Math" panose="02040503050406030204" pitchFamily="18" charset="0"/>
                                </a:rPr>
                                <m:t>)</m:t>
                              </m:r>
                            </m:e>
                          </m:mr>
                          <m:mr>
                            <m:e>
                              <m:r>
                                <m:rPr>
                                  <m:nor/>
                                </m:rPr>
                                <a:rPr lang="en-US" altLang="zh-CN" sz="1000" i="1">
                                  <a:solidFill>
                                    <a:srgbClr val="094676"/>
                                  </a:solidFill>
                                  <a:latin typeface="Cambria Math" panose="02040503050406030204" pitchFamily="18" charset="0"/>
                                  <a:ea typeface="Cambria Math" panose="02040503050406030204" pitchFamily="18" charset="0"/>
                                </a:rPr>
                                <m:t>target</m:t>
                              </m:r>
                            </m:e>
                            <m:e>
                              <m:r>
                                <m:rPr>
                                  <m:nor/>
                                </m:rPr>
                                <a:rPr lang="en-US" altLang="zh-CN" sz="1000" i="1">
                                  <a:solidFill>
                                    <a:srgbClr val="094676"/>
                                  </a:solidFill>
                                  <a:latin typeface="Cambria Math" panose="02040503050406030204" pitchFamily="18" charset="0"/>
                                  <a:ea typeface="Cambria Math" panose="02040503050406030204" pitchFamily="18" charset="0"/>
                                </a:rPr>
                                <m:t>otherwis</m:t>
                              </m:r>
                              <m:r>
                                <m:rPr>
                                  <m:sty m:val="p"/>
                                </m:rPr>
                                <a:rPr lang="en-US" altLang="zh-CN" sz="1000" i="1">
                                  <a:solidFill>
                                    <a:srgbClr val="094676"/>
                                  </a:solidFill>
                                  <a:latin typeface="Cambria Math" panose="02040503050406030204" pitchFamily="18" charset="0"/>
                                  <a:ea typeface="Cambria Math" panose="02040503050406030204" pitchFamily="18" charset="0"/>
                                </a:rPr>
                                <m:t>e</m:t>
                              </m:r>
                            </m:e>
                          </m:mr>
                        </m:m>
                      </m:oMath>
                    </m:oMathPara>
                  </a14:m>
                  <a:endParaRPr lang="zh-CN" altLang="zh-CN" sz="1000" i="1" dirty="0">
                    <a:solidFill>
                      <a:srgbClr val="094676"/>
                    </a:solidFill>
                    <a:latin typeface="Cambria Math" panose="02040503050406030204" pitchFamily="18" charset="0"/>
                    <a:ea typeface="Cambria Math" panose="02040503050406030204" pitchFamily="18" charset="0"/>
                  </a:endParaRPr>
                </a:p>
              </p:txBody>
            </p:sp>
          </mc:Choice>
          <mc:Fallback xmlns="">
            <p:sp>
              <p:nvSpPr>
                <p:cNvPr id="4163" name="文本框 4162">
                  <a:extLst>
                    <a:ext uri="{FF2B5EF4-FFF2-40B4-BE49-F238E27FC236}">
                      <a16:creationId xmlns:a16="http://schemas.microsoft.com/office/drawing/2014/main" id="{FB4BF7A8-1833-4D79-AE46-6E7097CC81DD}"/>
                    </a:ext>
                  </a:extLst>
                </p:cNvPr>
                <p:cNvSpPr txBox="1">
                  <a:spLocks noRot="1" noChangeAspect="1" noMove="1" noResize="1" noEditPoints="1" noAdjustHandles="1" noChangeArrowheads="1" noChangeShapeType="1" noTextEdit="1"/>
                </p:cNvSpPr>
                <p:nvPr/>
              </p:nvSpPr>
              <p:spPr>
                <a:xfrm>
                  <a:off x="4551586" y="3378389"/>
                  <a:ext cx="3557337" cy="388440"/>
                </a:xfrm>
                <a:prstGeom prst="rect">
                  <a:avLst/>
                </a:prstGeom>
                <a:blipFill>
                  <a:blip r:embed="rId9"/>
                  <a:stretch>
                    <a:fillRect/>
                  </a:stretch>
                </a:blipFill>
              </p:spPr>
              <p:txBody>
                <a:bodyPr/>
                <a:lstStyle/>
                <a:p>
                  <a:r>
                    <a:rPr lang="zh-CN" altLang="en-US">
                      <a:noFill/>
                    </a:rPr>
                    <a:t> </a:t>
                  </a:r>
                </a:p>
              </p:txBody>
            </p:sp>
          </mc:Fallback>
        </mc:AlternateContent>
      </p:grpSp>
      <p:cxnSp>
        <p:nvCxnSpPr>
          <p:cNvPr id="4165" name="直接连接符 4164">
            <a:extLst>
              <a:ext uri="{FF2B5EF4-FFF2-40B4-BE49-F238E27FC236}">
                <a16:creationId xmlns:a16="http://schemas.microsoft.com/office/drawing/2014/main" id="{71CE7F06-035D-448E-9488-480C1656156A}"/>
              </a:ext>
            </a:extLst>
          </p:cNvPr>
          <p:cNvCxnSpPr/>
          <p:nvPr/>
        </p:nvCxnSpPr>
        <p:spPr>
          <a:xfrm>
            <a:off x="4866593" y="3853087"/>
            <a:ext cx="26655" cy="21914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09131D7F-FB98-44E8-8716-8D1D7E7E1704}"/>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26" name="等腰三角形 25">
            <a:extLst>
              <a:ext uri="{FF2B5EF4-FFF2-40B4-BE49-F238E27FC236}">
                <a16:creationId xmlns:a16="http://schemas.microsoft.com/office/drawing/2014/main" id="{82D13816-29F0-4633-995A-7A3C9B66D1EF}"/>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FB02173F-B10E-40DC-B647-35A1D06BE360}"/>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257A0DA9-7C9D-45BA-A57B-B4C9001A8745}"/>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31" name="图片 30">
            <a:extLst>
              <a:ext uri="{FF2B5EF4-FFF2-40B4-BE49-F238E27FC236}">
                <a16:creationId xmlns:a16="http://schemas.microsoft.com/office/drawing/2014/main" id="{FF7D21C4-72D9-4852-8438-0485F2D25B7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
        <p:nvSpPr>
          <p:cNvPr id="4" name="文本框 3">
            <a:extLst>
              <a:ext uri="{FF2B5EF4-FFF2-40B4-BE49-F238E27FC236}">
                <a16:creationId xmlns:a16="http://schemas.microsoft.com/office/drawing/2014/main" id="{0B8DD678-0286-4B5F-80C1-2108AA63B340}"/>
              </a:ext>
            </a:extLst>
          </p:cNvPr>
          <p:cNvSpPr txBox="1"/>
          <p:nvPr/>
        </p:nvSpPr>
        <p:spPr>
          <a:xfrm>
            <a:off x="6347400" y="1984891"/>
            <a:ext cx="2996333"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想象一个多维空间中的许多点</a:t>
            </a:r>
            <a:r>
              <a:rPr lang="en-US" altLang="zh-CN" sz="1400" dirty="0">
                <a:solidFill>
                  <a:srgbClr val="094676"/>
                </a:solidFill>
                <a:latin typeface="微软雅黑" panose="020B0503020204020204" pitchFamily="34" charset="-122"/>
                <a:ea typeface="微软雅黑" panose="020B0503020204020204" pitchFamily="34" charset="-122"/>
              </a:rPr>
              <a:t>(</a:t>
            </a:r>
            <a:r>
              <a:rPr lang="zh-CN" altLang="en-US" sz="1400" dirty="0">
                <a:solidFill>
                  <a:srgbClr val="094676"/>
                </a:solidFill>
                <a:latin typeface="微软雅黑" panose="020B0503020204020204" pitchFamily="34" charset="-122"/>
                <a:ea typeface="微软雅黑" panose="020B0503020204020204" pitchFamily="34" charset="-122"/>
              </a:rPr>
              <a:t>个体</a:t>
            </a:r>
            <a:r>
              <a:rPr lang="en-US" altLang="zh-CN" sz="1400" dirty="0">
                <a:solidFill>
                  <a:srgbClr val="094676"/>
                </a:solidFill>
                <a:latin typeface="微软雅黑" panose="020B0503020204020204" pitchFamily="34" charset="-122"/>
                <a:ea typeface="微软雅黑" panose="020B0503020204020204" pitchFamily="34" charset="-122"/>
              </a:rPr>
              <a:t>)</a:t>
            </a:r>
            <a:endParaRPr lang="zh-CN" altLang="en-US" sz="1400" dirty="0">
              <a:solidFill>
                <a:srgbClr val="094676"/>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99A0CCD-EADB-4117-B54F-072962439D9C}"/>
              </a:ext>
            </a:extLst>
          </p:cNvPr>
          <p:cNvSpPr txBox="1"/>
          <p:nvPr/>
        </p:nvSpPr>
        <p:spPr>
          <a:xfrm>
            <a:off x="7521904" y="2480653"/>
            <a:ext cx="2364750" cy="400110"/>
          </a:xfrm>
          <a:prstGeom prst="rect">
            <a:avLst/>
          </a:prstGeom>
          <a:noFill/>
        </p:spPr>
        <p:txBody>
          <a:bodyPr wrap="none" rtlCol="0">
            <a:spAutoFit/>
          </a:bodyPr>
          <a:lstStyle/>
          <a:p>
            <a:r>
              <a:rPr lang="zh-CN" altLang="en-US" sz="1000" i="1" dirty="0">
                <a:solidFill>
                  <a:srgbClr val="094676"/>
                </a:solidFill>
                <a:latin typeface="Cambria Math" panose="02040503050406030204" pitchFamily="18" charset="0"/>
              </a:rPr>
              <a:t>随机取种群中两个不同的个体</a:t>
            </a:r>
            <a:endParaRPr lang="en-US" altLang="zh-CN" sz="1000" i="1" dirty="0">
              <a:solidFill>
                <a:srgbClr val="094676"/>
              </a:solidFill>
              <a:latin typeface="Cambria Math" panose="02040503050406030204" pitchFamily="18" charset="0"/>
            </a:endParaRPr>
          </a:p>
          <a:p>
            <a:r>
              <a:rPr lang="zh-CN" altLang="en-US" sz="1000" i="1" dirty="0">
                <a:solidFill>
                  <a:srgbClr val="094676"/>
                </a:solidFill>
                <a:latin typeface="Cambria Math" panose="02040503050406030204" pitchFamily="18" charset="0"/>
              </a:rPr>
              <a:t>差分向量缩放后与待变异个体进行合成</a:t>
            </a:r>
          </a:p>
        </p:txBody>
      </p:sp>
      <p:sp>
        <p:nvSpPr>
          <p:cNvPr id="7" name="文本框 6">
            <a:extLst>
              <a:ext uri="{FF2B5EF4-FFF2-40B4-BE49-F238E27FC236}">
                <a16:creationId xmlns:a16="http://schemas.microsoft.com/office/drawing/2014/main" id="{61827910-04B7-4757-9945-5935773824F3}"/>
              </a:ext>
            </a:extLst>
          </p:cNvPr>
          <p:cNvSpPr txBox="1"/>
          <p:nvPr/>
        </p:nvSpPr>
        <p:spPr>
          <a:xfrm>
            <a:off x="8288575" y="4129264"/>
            <a:ext cx="697627" cy="246221"/>
          </a:xfrm>
          <a:prstGeom prst="rect">
            <a:avLst/>
          </a:prstGeom>
          <a:noFill/>
        </p:spPr>
        <p:txBody>
          <a:bodyPr wrap="none" rtlCol="0">
            <a:spAutoFit/>
          </a:bodyPr>
          <a:lstStyle/>
          <a:p>
            <a:r>
              <a:rPr lang="zh-CN" altLang="en-US" sz="1000" i="1" dirty="0">
                <a:solidFill>
                  <a:srgbClr val="094676"/>
                </a:solidFill>
                <a:latin typeface="Cambria Math" panose="02040503050406030204" pitchFamily="18" charset="0"/>
              </a:rPr>
              <a:t>贪婪选择</a:t>
            </a:r>
          </a:p>
        </p:txBody>
      </p:sp>
      <p:sp>
        <p:nvSpPr>
          <p:cNvPr id="8" name="文本框 7">
            <a:extLst>
              <a:ext uri="{FF2B5EF4-FFF2-40B4-BE49-F238E27FC236}">
                <a16:creationId xmlns:a16="http://schemas.microsoft.com/office/drawing/2014/main" id="{D7DF416E-6C2A-4C6F-8960-FACE566C3331}"/>
              </a:ext>
            </a:extLst>
          </p:cNvPr>
          <p:cNvSpPr txBox="1"/>
          <p:nvPr/>
        </p:nvSpPr>
        <p:spPr>
          <a:xfrm>
            <a:off x="5135192" y="4696942"/>
            <a:ext cx="3595856"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在控制参数的自适应、变异策略的自适应上</a:t>
            </a:r>
            <a:endParaRPr lang="en-US" altLang="zh-CN" sz="1400" dirty="0">
              <a:solidFill>
                <a:srgbClr val="094676"/>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45CCA2A-FB54-4421-87DD-FE4AB3A0D07B}"/>
              </a:ext>
            </a:extLst>
          </p:cNvPr>
          <p:cNvSpPr txBox="1"/>
          <p:nvPr/>
        </p:nvSpPr>
        <p:spPr>
          <a:xfrm>
            <a:off x="7604856" y="5056732"/>
            <a:ext cx="1107996" cy="369332"/>
          </a:xfrm>
          <a:prstGeom prst="rect">
            <a:avLst/>
          </a:prstGeom>
          <a:noFill/>
        </p:spPr>
        <p:txBody>
          <a:bodyPr wrap="none" rtlCol="0">
            <a:spAutoFit/>
          </a:bodyPr>
          <a:lstStyle/>
          <a:p>
            <a:r>
              <a:rPr lang="zh-CN" altLang="en-US" sz="1800" dirty="0">
                <a:solidFill>
                  <a:srgbClr val="094676"/>
                </a:solidFill>
                <a:latin typeface="微软雅黑" panose="020B0503020204020204" pitchFamily="34" charset="-122"/>
                <a:ea typeface="微软雅黑" panose="020B0503020204020204" pitchFamily="34" charset="-122"/>
              </a:rPr>
              <a:t>不够完善</a:t>
            </a:r>
          </a:p>
        </p:txBody>
      </p:sp>
    </p:spTree>
    <p:extLst>
      <p:ext uri="{BB962C8B-B14F-4D97-AF65-F5344CB8AC3E}">
        <p14:creationId xmlns:p14="http://schemas.microsoft.com/office/powerpoint/2010/main" val="3465389054"/>
      </p:ext>
    </p:extLst>
  </p:cSld>
  <p:clrMapOvr>
    <a:masterClrMapping/>
  </p:clrMapOvr>
  <mc:AlternateContent xmlns:mc="http://schemas.openxmlformats.org/markup-compatibility/2006" xmlns:p14="http://schemas.microsoft.com/office/powerpoint/2010/main">
    <mc:Choice Requires="p14">
      <p:transition spd="slow" p14:dur="2000" advTm="105332"/>
    </mc:Choice>
    <mc:Fallback xmlns="">
      <p:transition spd="slow" advTm="105332"/>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4576826" cy="690574"/>
          </a:xfrm>
          <a:prstGeom prst="rect">
            <a:avLst/>
          </a:prstGeom>
        </p:spPr>
        <p:txBody>
          <a:bodyPr vert="horz" wrap="square" lIns="0" tIns="13335" rIns="0" bIns="0" rtlCol="0">
            <a:spAutoFit/>
          </a:bodyPr>
          <a:lstStyle/>
          <a:p>
            <a:pPr marL="12700">
              <a:spcBef>
                <a:spcPts val="105"/>
              </a:spcBef>
            </a:pPr>
            <a:r>
              <a:rPr lang="zh-CN" altLang="en-US" sz="4400" dirty="0">
                <a:solidFill>
                  <a:srgbClr val="094676"/>
                </a:solidFill>
                <a:latin typeface="微软雅黑" panose="020B0503020204020204" pitchFamily="34" charset="-122"/>
                <a:ea typeface="微软雅黑" panose="020B0503020204020204" pitchFamily="34" charset="-122"/>
              </a:rPr>
              <a:t>第四问建模</a:t>
            </a:r>
            <a:r>
              <a:rPr lang="zh-CN" altLang="en-US" sz="4400"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4400" dirty="0">
                <a:solidFill>
                  <a:srgbClr val="094676"/>
                </a:solidFill>
                <a:latin typeface="微软雅黑" panose="020B0503020204020204" pitchFamily="34" charset="-122"/>
                <a:ea typeface="微软雅黑" panose="020B0503020204020204" pitchFamily="34" charset="-122"/>
              </a:rPr>
              <a:t>求解</a:t>
            </a:r>
            <a:endParaRPr spc="-1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C0CED9-9630-4F70-9AAE-488831CABA2B}"/>
              </a:ext>
            </a:extLst>
          </p:cNvPr>
          <p:cNvSpPr txBox="1"/>
          <p:nvPr/>
        </p:nvSpPr>
        <p:spPr>
          <a:xfrm>
            <a:off x="6019800" y="879267"/>
            <a:ext cx="1980029"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关键词：差分进化算法</a:t>
            </a:r>
          </a:p>
        </p:txBody>
      </p:sp>
      <p:pic>
        <p:nvPicPr>
          <p:cNvPr id="18" name="图片 17">
            <a:extLst>
              <a:ext uri="{FF2B5EF4-FFF2-40B4-BE49-F238E27FC236}">
                <a16:creationId xmlns:a16="http://schemas.microsoft.com/office/drawing/2014/main" id="{D8D07A40-E8B4-444A-BF8E-752015F16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1985676"/>
            <a:ext cx="4072812" cy="4114800"/>
          </a:xfrm>
          <a:prstGeom prst="rect">
            <a:avLst/>
          </a:prstGeom>
        </p:spPr>
      </p:pic>
      <p:sp>
        <p:nvSpPr>
          <p:cNvPr id="24" name="文本框 23">
            <a:extLst>
              <a:ext uri="{FF2B5EF4-FFF2-40B4-BE49-F238E27FC236}">
                <a16:creationId xmlns:a16="http://schemas.microsoft.com/office/drawing/2014/main" id="{2507E187-4F03-41C3-98D8-FEBBD0AA4004}"/>
              </a:ext>
            </a:extLst>
          </p:cNvPr>
          <p:cNvSpPr txBox="1"/>
          <p:nvPr/>
        </p:nvSpPr>
        <p:spPr>
          <a:xfrm>
            <a:off x="9619060" y="152400"/>
            <a:ext cx="2420540" cy="584775"/>
          </a:xfrm>
          <a:prstGeom prst="rect">
            <a:avLst/>
          </a:prstGeom>
          <a:noFill/>
        </p:spPr>
        <p:txBody>
          <a:bodyPr wrap="square" rtlCol="0">
            <a:spAutoFit/>
          </a:bodyPr>
          <a:lstStyle/>
          <a:p>
            <a:r>
              <a:rPr lang="zh-CN" altLang="en-US" sz="3200" dirty="0">
                <a:solidFill>
                  <a:srgbClr val="094676"/>
                </a:solidFill>
                <a:latin typeface="微软雅黑" panose="020B0503020204020204" pitchFamily="34" charset="-122"/>
                <a:ea typeface="微软雅黑" panose="020B0503020204020204" pitchFamily="34" charset="-122"/>
              </a:rPr>
              <a:t>建模求解</a:t>
            </a:r>
          </a:p>
        </p:txBody>
      </p:sp>
      <p:sp>
        <p:nvSpPr>
          <p:cNvPr id="4" name="文本框 3">
            <a:extLst>
              <a:ext uri="{FF2B5EF4-FFF2-40B4-BE49-F238E27FC236}">
                <a16:creationId xmlns:a16="http://schemas.microsoft.com/office/drawing/2014/main" id="{1947C8F7-D52B-4791-B8D8-C91E49A860EA}"/>
              </a:ext>
            </a:extLst>
          </p:cNvPr>
          <p:cNvSpPr txBox="1"/>
          <p:nvPr/>
        </p:nvSpPr>
        <p:spPr>
          <a:xfrm>
            <a:off x="567489" y="1533591"/>
            <a:ext cx="2057400" cy="369332"/>
          </a:xfrm>
          <a:prstGeom prst="rect">
            <a:avLst/>
          </a:prstGeom>
          <a:noFill/>
        </p:spPr>
        <p:txBody>
          <a:bodyPr wrap="square" rtlCol="0">
            <a:spAutoFit/>
          </a:bodyPr>
          <a:lstStyle/>
          <a:p>
            <a:r>
              <a:rPr lang="zh-CN" altLang="zh-CN" dirty="0">
                <a:solidFill>
                  <a:srgbClr val="094676"/>
                </a:solidFill>
                <a:latin typeface="微软雅黑" panose="020B0503020204020204" pitchFamily="34" charset="-122"/>
                <a:ea typeface="微软雅黑" panose="020B0503020204020204" pitchFamily="34" charset="-122"/>
              </a:rPr>
              <a:t>等高线区域的划分</a:t>
            </a:r>
            <a:r>
              <a:rPr lang="zh-CN" altLang="en-US" dirty="0">
                <a:solidFill>
                  <a:srgbClr val="094676"/>
                </a:solidFill>
                <a:latin typeface="微软雅黑" panose="020B0503020204020204" pitchFamily="34" charset="-122"/>
                <a:ea typeface="微软雅黑" panose="020B0503020204020204" pitchFamily="34" charset="-122"/>
              </a:rPr>
              <a:t>：</a:t>
            </a:r>
            <a:endParaRPr lang="zh-CN" altLang="zh-CN" dirty="0">
              <a:solidFill>
                <a:srgbClr val="094676"/>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844EB104-0676-455C-897B-F49E7EC79497}"/>
              </a:ext>
            </a:extLst>
          </p:cNvPr>
          <p:cNvSpPr txBox="1"/>
          <p:nvPr/>
        </p:nvSpPr>
        <p:spPr>
          <a:xfrm>
            <a:off x="555458" y="2527196"/>
            <a:ext cx="3632348" cy="369332"/>
          </a:xfrm>
          <a:prstGeom prst="rect">
            <a:avLst/>
          </a:prstGeom>
          <a:noFill/>
        </p:spPr>
        <p:txBody>
          <a:bodyPr wrap="square" rtlCol="0">
            <a:spAutoFit/>
          </a:bodyPr>
          <a:lstStyle/>
          <a:p>
            <a:r>
              <a:rPr lang="zh-CN" altLang="en-US" b="1" dirty="0">
                <a:solidFill>
                  <a:srgbClr val="094676"/>
                </a:solidFill>
                <a:latin typeface="微软雅黑" panose="020B0503020204020204" pitchFamily="34" charset="-122"/>
                <a:ea typeface="微软雅黑" panose="020B0503020204020204" pitchFamily="34" charset="-122"/>
              </a:rPr>
              <a:t>测线方向的确定：等高线平均斜率</a:t>
            </a:r>
            <a:endParaRPr lang="zh-CN" altLang="zh-CN" b="1" dirty="0">
              <a:solidFill>
                <a:srgbClr val="094676"/>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D5B07575-4F7D-487C-9C93-12A4C0528712}"/>
              </a:ext>
            </a:extLst>
          </p:cNvPr>
          <p:cNvSpPr txBox="1"/>
          <p:nvPr/>
        </p:nvSpPr>
        <p:spPr>
          <a:xfrm>
            <a:off x="542237" y="2957690"/>
            <a:ext cx="2861511" cy="646331"/>
          </a:xfrm>
          <a:prstGeom prst="rect">
            <a:avLst/>
          </a:prstGeom>
          <a:noFill/>
        </p:spPr>
        <p:txBody>
          <a:bodyPr wrap="square" rtlCol="0">
            <a:spAutoFit/>
          </a:bodyPr>
          <a:lstStyle/>
          <a:p>
            <a:r>
              <a:rPr lang="zh-CN" altLang="zh-CN" sz="1800" dirty="0">
                <a:solidFill>
                  <a:srgbClr val="094676"/>
                </a:solidFill>
                <a:effectLst/>
                <a:latin typeface="微软雅黑" panose="020B0503020204020204" pitchFamily="34" charset="-122"/>
                <a:ea typeface="微软雅黑" panose="020B0503020204020204" pitchFamily="34" charset="-122"/>
                <a:cs typeface="宋体" panose="02010600030101010101" pitchFamily="2" charset="-122"/>
              </a:rPr>
              <a:t>基于加权评价法的种群适应度的评价体系</a:t>
            </a:r>
            <a:endParaRPr lang="zh-CN" altLang="en-US" dirty="0">
              <a:solidFill>
                <a:srgbClr val="094676"/>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ACADE264-627F-4348-9515-DEE6C8624FB3}"/>
              </a:ext>
            </a:extLst>
          </p:cNvPr>
          <p:cNvSpPr txBox="1"/>
          <p:nvPr/>
        </p:nvSpPr>
        <p:spPr>
          <a:xfrm>
            <a:off x="542832" y="3548339"/>
            <a:ext cx="3657600" cy="381000"/>
          </a:xfrm>
          <a:prstGeom prst="rect">
            <a:avLst/>
          </a:prstGeom>
          <a:noFill/>
        </p:spPr>
        <p:txBody>
          <a:bodyPr wrap="square" rtlCol="0">
            <a:spAutoFit/>
          </a:bodyPr>
          <a:lstStyle/>
          <a:p>
            <a:r>
              <a:rPr lang="zh-CN" altLang="zh-CN" dirty="0">
                <a:solidFill>
                  <a:srgbClr val="094676"/>
                </a:solidFill>
                <a:latin typeface="微软雅黑" panose="020B0503020204020204" pitchFamily="34" charset="-122"/>
                <a:ea typeface="微软雅黑" panose="020B0503020204020204" pitchFamily="34" charset="-122"/>
              </a:rPr>
              <a:t>变异、交叉与选择</a:t>
            </a:r>
            <a:endParaRPr lang="zh-CN" altLang="en-US" dirty="0">
              <a:solidFill>
                <a:srgbClr val="094676"/>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F638C4DF-4107-4FC0-B98A-6C11FF2A9E12}"/>
              </a:ext>
            </a:extLst>
          </p:cNvPr>
          <p:cNvSpPr txBox="1"/>
          <p:nvPr/>
        </p:nvSpPr>
        <p:spPr>
          <a:xfrm>
            <a:off x="533400" y="4109813"/>
            <a:ext cx="1219200" cy="381000"/>
          </a:xfrm>
          <a:prstGeom prst="rect">
            <a:avLst/>
          </a:prstGeom>
          <a:noFill/>
        </p:spPr>
        <p:txBody>
          <a:bodyPr wrap="squar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结果处理</a:t>
            </a:r>
          </a:p>
        </p:txBody>
      </p:sp>
      <p:pic>
        <p:nvPicPr>
          <p:cNvPr id="9" name="图片 8">
            <a:extLst>
              <a:ext uri="{FF2B5EF4-FFF2-40B4-BE49-F238E27FC236}">
                <a16:creationId xmlns:a16="http://schemas.microsoft.com/office/drawing/2014/main" id="{198381E7-5D68-499C-80AB-804326972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127" y="3953176"/>
            <a:ext cx="5119687" cy="2681483"/>
          </a:xfrm>
          <a:prstGeom prst="rect">
            <a:avLst/>
          </a:prstGeom>
        </p:spPr>
      </p:pic>
      <p:pic>
        <p:nvPicPr>
          <p:cNvPr id="31" name="图片 30">
            <a:extLst>
              <a:ext uri="{FF2B5EF4-FFF2-40B4-BE49-F238E27FC236}">
                <a16:creationId xmlns:a16="http://schemas.microsoft.com/office/drawing/2014/main" id="{1D070FAD-266C-4C71-BEC9-CDC7FF413B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7832" y="1109129"/>
            <a:ext cx="2634916" cy="2319871"/>
          </a:xfrm>
          <a:prstGeom prst="rect">
            <a:avLst/>
          </a:prstGeom>
        </p:spPr>
      </p:pic>
      <p:sp>
        <p:nvSpPr>
          <p:cNvPr id="10" name="文本框 9">
            <a:extLst>
              <a:ext uri="{FF2B5EF4-FFF2-40B4-BE49-F238E27FC236}">
                <a16:creationId xmlns:a16="http://schemas.microsoft.com/office/drawing/2014/main" id="{13EC0BD5-9439-4025-BCB7-2A2649B60DE7}"/>
              </a:ext>
            </a:extLst>
          </p:cNvPr>
          <p:cNvSpPr txBox="1"/>
          <p:nvPr/>
        </p:nvSpPr>
        <p:spPr>
          <a:xfrm>
            <a:off x="762000" y="6001411"/>
            <a:ext cx="1295400" cy="461665"/>
          </a:xfrm>
          <a:prstGeom prst="rect">
            <a:avLst/>
          </a:prstGeom>
          <a:noFill/>
        </p:spPr>
        <p:txBody>
          <a:bodyPr wrap="square" rtlCol="0">
            <a:spAutoFit/>
          </a:bodyPr>
          <a:lstStyle/>
          <a:p>
            <a:r>
              <a:rPr lang="zh-CN" altLang="en-US" sz="1200" dirty="0">
                <a:solidFill>
                  <a:srgbClr val="094676"/>
                </a:solidFill>
                <a:latin typeface="微软雅黑" panose="020B0503020204020204" pitchFamily="34" charset="-122"/>
                <a:ea typeface="微软雅黑" panose="020B0503020204020204" pitchFamily="34" charset="-122"/>
              </a:rPr>
              <a:t>浅水密，深水疏</a:t>
            </a:r>
            <a:endParaRPr lang="en-US" altLang="zh-CN" sz="1200" dirty="0">
              <a:solidFill>
                <a:srgbClr val="094676"/>
              </a:solidFill>
              <a:latin typeface="微软雅黑" panose="020B0503020204020204" pitchFamily="34" charset="-122"/>
              <a:ea typeface="微软雅黑" panose="020B0503020204020204" pitchFamily="34" charset="-122"/>
            </a:endParaRPr>
          </a:p>
          <a:p>
            <a:r>
              <a:rPr lang="zh-CN" altLang="en-US" sz="1200" dirty="0">
                <a:solidFill>
                  <a:srgbClr val="094676"/>
                </a:solidFill>
                <a:latin typeface="微软雅黑" panose="020B0503020204020204" pitchFamily="34" charset="-122"/>
                <a:ea typeface="微软雅黑" panose="020B0503020204020204" pitchFamily="34" charset="-122"/>
              </a:rPr>
              <a:t>符合预期</a:t>
            </a:r>
          </a:p>
        </p:txBody>
      </p:sp>
      <p:sp>
        <p:nvSpPr>
          <p:cNvPr id="11" name="矩形 10">
            <a:extLst>
              <a:ext uri="{FF2B5EF4-FFF2-40B4-BE49-F238E27FC236}">
                <a16:creationId xmlns:a16="http://schemas.microsoft.com/office/drawing/2014/main" id="{E082D315-6F50-4D9F-B0BB-CA8AA8E1C6A9}"/>
              </a:ext>
            </a:extLst>
          </p:cNvPr>
          <p:cNvSpPr/>
          <p:nvPr/>
        </p:nvSpPr>
        <p:spPr>
          <a:xfrm>
            <a:off x="542237" y="2957690"/>
            <a:ext cx="2658163" cy="928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82165D3E-1EA7-4F4B-8785-84A5B1B2F15D}"/>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等腰三角形 16">
            <a:extLst>
              <a:ext uri="{FF2B5EF4-FFF2-40B4-BE49-F238E27FC236}">
                <a16:creationId xmlns:a16="http://schemas.microsoft.com/office/drawing/2014/main" id="{394F6609-815E-440D-B807-6C8A289A3EC0}"/>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31540BC9-6B8E-4AD5-AAEB-6FCC9CE7D5C2}"/>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781E3959-F991-4B37-B7E6-34B8FA33A706}"/>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22" name="图片 21">
            <a:extLst>
              <a:ext uri="{FF2B5EF4-FFF2-40B4-BE49-F238E27FC236}">
                <a16:creationId xmlns:a16="http://schemas.microsoft.com/office/drawing/2014/main" id="{5FE8A816-1BF4-4333-97DB-CF6695482CC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Tree>
    <p:extLst>
      <p:ext uri="{BB962C8B-B14F-4D97-AF65-F5344CB8AC3E}">
        <p14:creationId xmlns:p14="http://schemas.microsoft.com/office/powerpoint/2010/main" val="3743711605"/>
      </p:ext>
    </p:extLst>
  </p:cSld>
  <p:clrMapOvr>
    <a:masterClrMapping/>
  </p:clrMapOvr>
  <mc:AlternateContent xmlns:mc="http://schemas.openxmlformats.org/markup-compatibility/2006" xmlns:p14="http://schemas.microsoft.com/office/powerpoint/2010/main">
    <mc:Choice Requires="p14">
      <p:transition spd="slow" p14:dur="2000" advTm="46480"/>
    </mc:Choice>
    <mc:Fallback xmlns="">
      <p:transition spd="slow" advTm="4648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4576826" cy="690574"/>
          </a:xfrm>
          <a:prstGeom prst="rect">
            <a:avLst/>
          </a:prstGeom>
        </p:spPr>
        <p:txBody>
          <a:bodyPr vert="horz" wrap="square" lIns="0" tIns="13335" rIns="0" bIns="0" rtlCol="0">
            <a:spAutoFit/>
          </a:bodyPr>
          <a:lstStyle/>
          <a:p>
            <a:pPr marL="12700">
              <a:spcBef>
                <a:spcPts val="105"/>
              </a:spcBef>
            </a:pPr>
            <a:r>
              <a:rPr lang="zh-CN" altLang="en-US" sz="4400" dirty="0">
                <a:solidFill>
                  <a:srgbClr val="094676"/>
                </a:solidFill>
                <a:latin typeface="微软雅黑" panose="020B0503020204020204" pitchFamily="34" charset="-122"/>
                <a:ea typeface="微软雅黑" panose="020B0503020204020204" pitchFamily="34" charset="-122"/>
              </a:rPr>
              <a:t>第四问建模</a:t>
            </a:r>
            <a:r>
              <a:rPr lang="zh-CN" altLang="en-US" sz="4400"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4400" dirty="0">
                <a:solidFill>
                  <a:srgbClr val="094676"/>
                </a:solidFill>
                <a:latin typeface="微软雅黑" panose="020B0503020204020204" pitchFamily="34" charset="-122"/>
                <a:ea typeface="微软雅黑" panose="020B0503020204020204" pitchFamily="34" charset="-122"/>
              </a:rPr>
              <a:t>求解</a:t>
            </a:r>
            <a:endParaRPr spc="-1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C0CED9-9630-4F70-9AAE-488831CABA2B}"/>
              </a:ext>
            </a:extLst>
          </p:cNvPr>
          <p:cNvSpPr txBox="1"/>
          <p:nvPr/>
        </p:nvSpPr>
        <p:spPr>
          <a:xfrm>
            <a:off x="6019800" y="879267"/>
            <a:ext cx="1980029"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关键词：差分进化算法</a:t>
            </a:r>
          </a:p>
        </p:txBody>
      </p:sp>
      <p:sp>
        <p:nvSpPr>
          <p:cNvPr id="16" name="文本框 15">
            <a:extLst>
              <a:ext uri="{FF2B5EF4-FFF2-40B4-BE49-F238E27FC236}">
                <a16:creationId xmlns:a16="http://schemas.microsoft.com/office/drawing/2014/main" id="{1F9078B4-8FBA-468E-9A35-2D5774C98D12}"/>
              </a:ext>
            </a:extLst>
          </p:cNvPr>
          <p:cNvSpPr txBox="1"/>
          <p:nvPr/>
        </p:nvSpPr>
        <p:spPr>
          <a:xfrm>
            <a:off x="9619060" y="152400"/>
            <a:ext cx="2420540" cy="584775"/>
          </a:xfrm>
          <a:prstGeom prst="rect">
            <a:avLst/>
          </a:prstGeom>
          <a:noFill/>
        </p:spPr>
        <p:txBody>
          <a:bodyPr wrap="square" rtlCol="0">
            <a:spAutoFit/>
          </a:bodyPr>
          <a:lstStyle/>
          <a:p>
            <a:r>
              <a:rPr lang="zh-CN" altLang="en-US" sz="3200" dirty="0">
                <a:solidFill>
                  <a:srgbClr val="094676"/>
                </a:solidFill>
                <a:latin typeface="微软雅黑" panose="020B0503020204020204" pitchFamily="34" charset="-122"/>
                <a:ea typeface="微软雅黑" panose="020B0503020204020204" pitchFamily="34" charset="-122"/>
              </a:rPr>
              <a:t>核心代码</a:t>
            </a:r>
          </a:p>
        </p:txBody>
      </p:sp>
      <p:sp>
        <p:nvSpPr>
          <p:cNvPr id="8" name="文本框 7">
            <a:extLst>
              <a:ext uri="{FF2B5EF4-FFF2-40B4-BE49-F238E27FC236}">
                <a16:creationId xmlns:a16="http://schemas.microsoft.com/office/drawing/2014/main" id="{428539F3-4A0F-41C9-8013-BD07498DAC7B}"/>
              </a:ext>
            </a:extLst>
          </p:cNvPr>
          <p:cNvSpPr txBox="1"/>
          <p:nvPr/>
        </p:nvSpPr>
        <p:spPr>
          <a:xfrm>
            <a:off x="304800" y="1303701"/>
            <a:ext cx="5943600" cy="4555093"/>
          </a:xfrm>
          <a:prstGeom prst="rect">
            <a:avLst/>
          </a:prstGeom>
          <a:noFill/>
        </p:spPr>
        <p:txBody>
          <a:bodyPr wrap="square" rtlCol="0">
            <a:spAutoFit/>
          </a:bodyPr>
          <a:lstStyle/>
          <a:p>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差分进化算法核心实现</a:t>
            </a:r>
          </a:p>
          <a:p>
            <a:r>
              <a:rPr lang="en-US" altLang="zh-CN" sz="1000" dirty="0">
                <a:solidFill>
                  <a:srgbClr val="094676"/>
                </a:solidFill>
                <a:latin typeface="Times New Roman" panose="02020603050405020304" pitchFamily="18" charset="0"/>
                <a:cs typeface="Times New Roman" panose="02020603050405020304" pitchFamily="18" charset="0"/>
              </a:rPr>
              <a:t>function </a:t>
            </a:r>
            <a:r>
              <a:rPr lang="en-US" altLang="zh-CN" sz="1000" dirty="0" err="1">
                <a:solidFill>
                  <a:srgbClr val="094676"/>
                </a:solidFill>
                <a:latin typeface="Times New Roman" panose="02020603050405020304" pitchFamily="18" charset="0"/>
                <a:cs typeface="Times New Roman" panose="02020603050405020304" pitchFamily="18" charset="0"/>
              </a:rPr>
              <a:t>best_solution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differential_evolution_algorithm</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initial_solution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max_iterations</a:t>
            </a:r>
            <a:r>
              <a:rPr lang="en-US" altLang="zh-CN" sz="1000" dirty="0">
                <a:solidFill>
                  <a:srgbClr val="094676"/>
                </a:solidFill>
                <a:latin typeface="Times New Roman" panose="02020603050405020304" pitchFamily="18" charset="0"/>
                <a:cs typeface="Times New Roman" panose="02020603050405020304" pitchFamily="18" charset="0"/>
              </a:rPr>
              <a:t> = 10000; % </a:t>
            </a:r>
            <a:r>
              <a:rPr lang="zh-CN" altLang="en-US" sz="1000" dirty="0">
                <a:solidFill>
                  <a:srgbClr val="094676"/>
                </a:solidFill>
                <a:latin typeface="Times New Roman" panose="02020603050405020304" pitchFamily="18" charset="0"/>
                <a:cs typeface="Times New Roman" panose="02020603050405020304" pitchFamily="18" charset="0"/>
              </a:rPr>
              <a:t>最大迭代次数</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 = 0.55; % </a:t>
            </a:r>
            <a:r>
              <a:rPr lang="zh-CN" altLang="en-US" sz="1000" dirty="0">
                <a:solidFill>
                  <a:srgbClr val="094676"/>
                </a:solidFill>
                <a:latin typeface="Times New Roman" panose="02020603050405020304" pitchFamily="18" charset="0"/>
                <a:cs typeface="Times New Roman" panose="02020603050405020304" pitchFamily="18" charset="0"/>
              </a:rPr>
              <a:t>缩放因子</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CR = 0.1; % </a:t>
            </a:r>
            <a:r>
              <a:rPr lang="zh-CN" altLang="en-US" sz="1000" dirty="0">
                <a:solidFill>
                  <a:srgbClr val="094676"/>
                </a:solidFill>
                <a:latin typeface="Times New Roman" panose="02020603050405020304" pitchFamily="18" charset="0"/>
                <a:cs typeface="Times New Roman" panose="02020603050405020304" pitchFamily="18" charset="0"/>
              </a:rPr>
              <a:t>交叉概率</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initial_solution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值传递</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fitness_function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当前解适应度值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最佳解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最佳解适应度值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迭代优化</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for iteration = 1:max_iterations</a:t>
            </a:r>
          </a:p>
          <a:p>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生成相邻解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generate_neighbor</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F); % </a:t>
            </a:r>
            <a:r>
              <a:rPr lang="zh-CN" altLang="en-US" sz="1000" dirty="0">
                <a:solidFill>
                  <a:srgbClr val="094676"/>
                </a:solidFill>
                <a:latin typeface="Times New Roman" panose="02020603050405020304" pitchFamily="18" charset="0"/>
                <a:cs typeface="Times New Roman" panose="02020603050405020304" pitchFamily="18" charset="0"/>
              </a:rPr>
              <a:t>通过差分操作生成相邻解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neighbor_value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fitness_function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计算相邻解的适应度值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更新当前解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for </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1:size(</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1)</a:t>
            </a:r>
          </a:p>
          <a:p>
            <a:r>
              <a:rPr lang="en-US" altLang="zh-CN" sz="1000" dirty="0">
                <a:solidFill>
                  <a:srgbClr val="094676"/>
                </a:solidFill>
                <a:latin typeface="Times New Roman" panose="02020603050405020304" pitchFamily="18" charset="0"/>
                <a:cs typeface="Times New Roman" panose="02020603050405020304" pitchFamily="18" charset="0"/>
              </a:rPr>
              <a:t>            if rand() &lt; CR % </a:t>
            </a:r>
            <a:r>
              <a:rPr lang="zh-CN" altLang="en-US" sz="1000" dirty="0">
                <a:solidFill>
                  <a:srgbClr val="094676"/>
                </a:solidFill>
                <a:latin typeface="Times New Roman" panose="02020603050405020304" pitchFamily="18" charset="0"/>
                <a:cs typeface="Times New Roman" panose="02020603050405020304" pitchFamily="18" charset="0"/>
              </a:rPr>
              <a:t>根据交叉概率决定是否更新当前解的第</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zh-CN" altLang="en-US" sz="1000" dirty="0">
                <a:solidFill>
                  <a:srgbClr val="094676"/>
                </a:solidFill>
                <a:latin typeface="Times New Roman" panose="02020603050405020304" pitchFamily="18" charset="0"/>
                <a:cs typeface="Times New Roman" panose="02020603050405020304" pitchFamily="18" charset="0"/>
              </a:rPr>
              <a:t>条线</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 </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fitness_function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更新当前解的适应度值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更新最佳解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if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&gt; </a:t>
            </a:r>
            <a:r>
              <a:rPr lang="en-US" altLang="zh-CN" sz="1000" dirty="0" err="1">
                <a:solidFill>
                  <a:srgbClr val="094676"/>
                </a:solidFill>
                <a:latin typeface="Times New Roman" panose="02020603050405020304" pitchFamily="18" charset="0"/>
                <a:cs typeface="Times New Roman" panose="02020603050405020304" pitchFamily="18" charset="0"/>
              </a:rPr>
              <a:t>best_value</a:t>
            </a:r>
            <a:endParaRPr lang="en-US" altLang="zh-CN" sz="1000" dirty="0">
              <a:solidFill>
                <a:srgbClr val="094676"/>
              </a:solidFill>
              <a:latin typeface="Times New Roman" panose="02020603050405020304" pitchFamily="18" charset="0"/>
              <a:cs typeface="Times New Roman" panose="02020603050405020304" pitchFamily="18" charset="0"/>
            </a:endParaRP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end</a:t>
            </a:r>
            <a:endParaRPr lang="zh-CN" altLang="en-US" sz="1000" dirty="0">
              <a:solidFill>
                <a:srgbClr val="094676"/>
              </a:solidFill>
              <a:latin typeface="Times New Roman" panose="02020603050405020304" pitchFamily="18" charset="0"/>
              <a:cs typeface="Times New Roman" panose="02020603050405020304" pitchFamily="18" charset="0"/>
            </a:endParaRPr>
          </a:p>
        </p:txBody>
      </p:sp>
      <p:grpSp>
        <p:nvGrpSpPr>
          <p:cNvPr id="38" name="组合 37">
            <a:extLst>
              <a:ext uri="{FF2B5EF4-FFF2-40B4-BE49-F238E27FC236}">
                <a16:creationId xmlns:a16="http://schemas.microsoft.com/office/drawing/2014/main" id="{3082EAED-62E2-42BE-B3B7-EEA131E00DD1}"/>
              </a:ext>
            </a:extLst>
          </p:cNvPr>
          <p:cNvGrpSpPr/>
          <p:nvPr/>
        </p:nvGrpSpPr>
        <p:grpSpPr>
          <a:xfrm>
            <a:off x="7239000" y="1290445"/>
            <a:ext cx="3744837" cy="2106471"/>
            <a:chOff x="8095060" y="1246329"/>
            <a:chExt cx="3048000" cy="1714500"/>
          </a:xfrm>
        </p:grpSpPr>
        <mc:AlternateContent xmlns:mc="http://schemas.openxmlformats.org/markup-compatibility/2006" xmlns:psez="http://schemas.microsoft.com/office/powerpoint/2016/sectionzoom">
          <mc:Choice Requires="psez">
            <p:graphicFrame>
              <p:nvGraphicFramePr>
                <p:cNvPr id="27" name="节缩放定位 26">
                  <a:extLst>
                    <a:ext uri="{FF2B5EF4-FFF2-40B4-BE49-F238E27FC236}">
                      <a16:creationId xmlns:a16="http://schemas.microsoft.com/office/drawing/2014/main" id="{D4902776-9BA2-42F0-9200-85D51F1605E2}"/>
                    </a:ext>
                  </a:extLst>
                </p:cNvPr>
                <p:cNvGraphicFramePr>
                  <a:graphicFrameLocks noChangeAspect="1"/>
                </p:cNvGraphicFramePr>
                <p:nvPr>
                  <p:extLst>
                    <p:ext uri="{D42A27DB-BD31-4B8C-83A1-F6EECF244321}">
                      <p14:modId xmlns:p14="http://schemas.microsoft.com/office/powerpoint/2010/main" val="2341175862"/>
                    </p:ext>
                  </p:extLst>
                </p:nvPr>
              </p:nvGraphicFramePr>
              <p:xfrm>
                <a:off x="8095060" y="1246329"/>
                <a:ext cx="3048000" cy="1714500"/>
              </p:xfrm>
              <a:graphic>
                <a:graphicData uri="http://schemas.microsoft.com/office/powerpoint/2016/sectionzoom">
                  <psez:sectionZm>
                    <psez:sectionZmObj sectionId="{B2421217-ABDB-4F02-8C61-9DACC98C2F8A}">
                      <psez:zmPr id="{4CB298CE-E227-4C80-BAC2-B4763591E7DC}" transitionDur="1000">
                        <p166:blipFill xmlns:p166="http://schemas.microsoft.com/office/powerpoint/2016/6/main">
                          <a:blip r:embed="rId3"/>
                          <a:stretch>
                            <a:fillRect/>
                          </a:stretch>
                        </p166:blipFill>
                        <p166:spPr xmlns:p166="http://schemas.microsoft.com/office/powerpoint/2016/6/main">
                          <a:xfrm>
                            <a:off x="0" y="0"/>
                            <a:ext cx="3744837" cy="2106471"/>
                          </a:xfrm>
                          <a:prstGeom prst="rect">
                            <a:avLst/>
                          </a:prstGeom>
                          <a:ln w="3175">
                            <a:solidFill>
                              <a:prstClr val="ltGray"/>
                            </a:solidFill>
                          </a:ln>
                        </p166:spPr>
                      </psez:zmPr>
                    </psez:sectionZmObj>
                  </psez:sectionZm>
                </a:graphicData>
              </a:graphic>
            </p:graphicFrame>
          </mc:Choice>
          <mc:Fallback xmlns="">
            <p:pic>
              <p:nvPicPr>
                <p:cNvPr id="27" name="节缩放定位 26">
                  <a:hlinkClick r:id="rId4" action="ppaction://hlinksldjump"/>
                  <a:extLst>
                    <a:ext uri="{FF2B5EF4-FFF2-40B4-BE49-F238E27FC236}">
                      <a16:creationId xmlns:a16="http://schemas.microsoft.com/office/drawing/2014/main" id="{D4902776-9BA2-42F0-9200-85D51F1605E2}"/>
                    </a:ext>
                  </a:extLst>
                </p:cNvPr>
                <p:cNvPicPr>
                  <a:picLocks noGrp="1" noRot="1" noChangeAspect="1" noMove="1" noResize="1" noEditPoints="1" noAdjustHandles="1" noChangeArrowheads="1" noChangeShapeType="1"/>
                </p:cNvPicPr>
                <p:nvPr/>
              </p:nvPicPr>
              <p:blipFill>
                <a:blip r:embed="rId5"/>
                <a:stretch>
                  <a:fillRect/>
                </a:stretch>
              </p:blipFill>
              <p:spPr>
                <a:xfrm>
                  <a:off x="7239000" y="1290445"/>
                  <a:ext cx="3744837" cy="2106471"/>
                </a:xfrm>
                <a:prstGeom prst="rect">
                  <a:avLst/>
                </a:prstGeom>
                <a:ln w="3175">
                  <a:solidFill>
                    <a:prstClr val="ltGray"/>
                  </a:solidFill>
                </a:ln>
              </p:spPr>
            </p:pic>
          </mc:Fallback>
        </mc:AlternateContent>
        <p:sp>
          <p:nvSpPr>
            <p:cNvPr id="31" name="矩形 30">
              <a:extLst>
                <a:ext uri="{FF2B5EF4-FFF2-40B4-BE49-F238E27FC236}">
                  <a16:creationId xmlns:a16="http://schemas.microsoft.com/office/drawing/2014/main" id="{38AAE944-3907-4D27-A09F-FF918A567BE7}"/>
                </a:ext>
              </a:extLst>
            </p:cNvPr>
            <p:cNvSpPr/>
            <p:nvPr/>
          </p:nvSpPr>
          <p:spPr>
            <a:xfrm>
              <a:off x="8095060" y="1246329"/>
              <a:ext cx="3048000" cy="1714500"/>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DDFDD213-0018-41B3-B35D-9EC468BB8EA2}"/>
              </a:ext>
            </a:extLst>
          </p:cNvPr>
          <p:cNvGrpSpPr/>
          <p:nvPr/>
        </p:nvGrpSpPr>
        <p:grpSpPr>
          <a:xfrm>
            <a:off x="7239001" y="3657600"/>
            <a:ext cx="3744836" cy="2106470"/>
            <a:chOff x="8095060" y="3657600"/>
            <a:chExt cx="3048000" cy="1714500"/>
          </a:xfrm>
        </p:grpSpPr>
        <mc:AlternateContent xmlns:mc="http://schemas.openxmlformats.org/markup-compatibility/2006" xmlns:psez="http://schemas.microsoft.com/office/powerpoint/2016/sectionzoom">
          <mc:Choice Requires="psez">
            <p:graphicFrame>
              <p:nvGraphicFramePr>
                <p:cNvPr id="29" name="节缩放定位 28">
                  <a:extLst>
                    <a:ext uri="{FF2B5EF4-FFF2-40B4-BE49-F238E27FC236}">
                      <a16:creationId xmlns:a16="http://schemas.microsoft.com/office/drawing/2014/main" id="{EF64E63E-4425-410F-BF61-7927D66FA027}"/>
                    </a:ext>
                  </a:extLst>
                </p:cNvPr>
                <p:cNvGraphicFramePr>
                  <a:graphicFrameLocks noChangeAspect="1"/>
                </p:cNvGraphicFramePr>
                <p:nvPr>
                  <p:extLst>
                    <p:ext uri="{D42A27DB-BD31-4B8C-83A1-F6EECF244321}">
                      <p14:modId xmlns:p14="http://schemas.microsoft.com/office/powerpoint/2010/main" val="1953536528"/>
                    </p:ext>
                  </p:extLst>
                </p:nvPr>
              </p:nvGraphicFramePr>
              <p:xfrm>
                <a:off x="8095060" y="3657600"/>
                <a:ext cx="3048000" cy="1714500"/>
              </p:xfrm>
              <a:graphic>
                <a:graphicData uri="http://schemas.microsoft.com/office/powerpoint/2016/sectionzoom">
                  <psez:sectionZm>
                    <psez:sectionZmObj sectionId="{E0D9C596-65CF-4D81-9F5A-5299731FD14B}">
                      <psez:zmPr id="{1B4796D2-E45C-4BE6-B2D6-81FFD070E82A}" transitionDur="1000">
                        <p166:blipFill xmlns:p166="http://schemas.microsoft.com/office/powerpoint/2016/6/main">
                          <a:blip r:embed="rId6"/>
                          <a:stretch>
                            <a:fillRect/>
                          </a:stretch>
                        </p166:blipFill>
                        <p166:spPr xmlns:p166="http://schemas.microsoft.com/office/powerpoint/2016/6/main">
                          <a:xfrm>
                            <a:off x="0" y="0"/>
                            <a:ext cx="3744836" cy="2106470"/>
                          </a:xfrm>
                          <a:prstGeom prst="rect">
                            <a:avLst/>
                          </a:prstGeom>
                          <a:ln w="3175">
                            <a:solidFill>
                              <a:prstClr val="ltGray"/>
                            </a:solidFill>
                          </a:ln>
                        </p166:spPr>
                      </psez:zmPr>
                    </psez:sectionZmObj>
                  </psez:sectionZm>
                </a:graphicData>
              </a:graphic>
            </p:graphicFrame>
          </mc:Choice>
          <mc:Fallback xmlns="">
            <p:pic>
              <p:nvPicPr>
                <p:cNvPr id="29" name="节缩放定位 28">
                  <a:hlinkClick r:id="rId7" action="ppaction://hlinksldjump"/>
                  <a:extLst>
                    <a:ext uri="{FF2B5EF4-FFF2-40B4-BE49-F238E27FC236}">
                      <a16:creationId xmlns:a16="http://schemas.microsoft.com/office/drawing/2014/main" id="{EF64E63E-4425-410F-BF61-7927D66FA027}"/>
                    </a:ext>
                  </a:extLst>
                </p:cNvPr>
                <p:cNvPicPr>
                  <a:picLocks noGrp="1" noRot="1" noChangeAspect="1" noMove="1" noResize="1" noEditPoints="1" noAdjustHandles="1" noChangeArrowheads="1" noChangeShapeType="1"/>
                </p:cNvPicPr>
                <p:nvPr/>
              </p:nvPicPr>
              <p:blipFill>
                <a:blip r:embed="rId8"/>
                <a:stretch>
                  <a:fillRect/>
                </a:stretch>
              </p:blipFill>
              <p:spPr>
                <a:xfrm>
                  <a:off x="7239001" y="3657600"/>
                  <a:ext cx="3744836" cy="2106470"/>
                </a:xfrm>
                <a:prstGeom prst="rect">
                  <a:avLst/>
                </a:prstGeom>
                <a:ln w="3175">
                  <a:solidFill>
                    <a:prstClr val="ltGray"/>
                  </a:solidFill>
                </a:ln>
              </p:spPr>
            </p:pic>
          </mc:Fallback>
        </mc:AlternateContent>
        <p:sp>
          <p:nvSpPr>
            <p:cNvPr id="41" name="矩形 40">
              <a:extLst>
                <a:ext uri="{FF2B5EF4-FFF2-40B4-BE49-F238E27FC236}">
                  <a16:creationId xmlns:a16="http://schemas.microsoft.com/office/drawing/2014/main" id="{2D3A6DB6-91DA-4516-97DF-D2C3D6EB1C29}"/>
                </a:ext>
              </a:extLst>
            </p:cNvPr>
            <p:cNvSpPr/>
            <p:nvPr/>
          </p:nvSpPr>
          <p:spPr>
            <a:xfrm>
              <a:off x="8095060" y="3657600"/>
              <a:ext cx="3048000" cy="1714500"/>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DE0EF716-9A28-4A71-A55C-ED6A8D1D71B5}"/>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14" name="等腰三角形 13">
            <a:extLst>
              <a:ext uri="{FF2B5EF4-FFF2-40B4-BE49-F238E27FC236}">
                <a16:creationId xmlns:a16="http://schemas.microsoft.com/office/drawing/2014/main" id="{63EEBE65-92E8-4A09-9415-A6E722F0BA0A}"/>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936BED84-F7C5-4AB4-A702-F3126534C997}"/>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A7826CA3-1E48-4549-930E-1EAC1C992B03}"/>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19" name="图片 18">
            <a:extLst>
              <a:ext uri="{FF2B5EF4-FFF2-40B4-BE49-F238E27FC236}">
                <a16:creationId xmlns:a16="http://schemas.microsoft.com/office/drawing/2014/main" id="{E0BC63C3-AA73-418B-B9E0-AD113695B7A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Tree>
    <p:extLst>
      <p:ext uri="{BB962C8B-B14F-4D97-AF65-F5344CB8AC3E}">
        <p14:creationId xmlns:p14="http://schemas.microsoft.com/office/powerpoint/2010/main" val="3493285419"/>
      </p:ext>
    </p:extLst>
  </p:cSld>
  <p:clrMapOvr>
    <a:masterClrMapping/>
  </p:clrMapOvr>
  <mc:AlternateContent xmlns:mc="http://schemas.openxmlformats.org/markup-compatibility/2006" xmlns:p14="http://schemas.microsoft.com/office/powerpoint/2010/main">
    <mc:Choice Requires="p14">
      <p:transition spd="slow" p14:dur="2000" advTm="33"/>
    </mc:Choice>
    <mc:Fallback xmlns="">
      <p:transition spd="slow" advTm="33"/>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4576826" cy="690574"/>
          </a:xfrm>
          <a:prstGeom prst="rect">
            <a:avLst/>
          </a:prstGeom>
        </p:spPr>
        <p:txBody>
          <a:bodyPr vert="horz" wrap="square" lIns="0" tIns="13335" rIns="0" bIns="0" rtlCol="0">
            <a:spAutoFit/>
          </a:bodyPr>
          <a:lstStyle/>
          <a:p>
            <a:pPr marL="12700">
              <a:spcBef>
                <a:spcPts val="105"/>
              </a:spcBef>
            </a:pPr>
            <a:r>
              <a:rPr lang="zh-CN" altLang="en-US" sz="4400" dirty="0">
                <a:solidFill>
                  <a:srgbClr val="094676"/>
                </a:solidFill>
                <a:latin typeface="微软雅黑" panose="020B0503020204020204" pitchFamily="34" charset="-122"/>
                <a:ea typeface="微软雅黑" panose="020B0503020204020204" pitchFamily="34" charset="-122"/>
              </a:rPr>
              <a:t>第四问建模</a:t>
            </a:r>
            <a:r>
              <a:rPr lang="zh-CN" altLang="en-US" sz="4400"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4400" dirty="0">
                <a:solidFill>
                  <a:srgbClr val="094676"/>
                </a:solidFill>
                <a:latin typeface="微软雅黑" panose="020B0503020204020204" pitchFamily="34" charset="-122"/>
                <a:ea typeface="微软雅黑" panose="020B0503020204020204" pitchFamily="34" charset="-122"/>
              </a:rPr>
              <a:t>求解</a:t>
            </a:r>
            <a:endParaRPr spc="-1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C0CED9-9630-4F70-9AAE-488831CABA2B}"/>
              </a:ext>
            </a:extLst>
          </p:cNvPr>
          <p:cNvSpPr txBox="1"/>
          <p:nvPr/>
        </p:nvSpPr>
        <p:spPr>
          <a:xfrm>
            <a:off x="6019800" y="879267"/>
            <a:ext cx="1980029"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关键词：差分进化算法</a:t>
            </a:r>
          </a:p>
        </p:txBody>
      </p:sp>
      <p:sp>
        <p:nvSpPr>
          <p:cNvPr id="16" name="文本框 15">
            <a:extLst>
              <a:ext uri="{FF2B5EF4-FFF2-40B4-BE49-F238E27FC236}">
                <a16:creationId xmlns:a16="http://schemas.microsoft.com/office/drawing/2014/main" id="{1F9078B4-8FBA-468E-9A35-2D5774C98D12}"/>
              </a:ext>
            </a:extLst>
          </p:cNvPr>
          <p:cNvSpPr txBox="1"/>
          <p:nvPr/>
        </p:nvSpPr>
        <p:spPr>
          <a:xfrm>
            <a:off x="9619060" y="152400"/>
            <a:ext cx="2420540" cy="584775"/>
          </a:xfrm>
          <a:prstGeom prst="rect">
            <a:avLst/>
          </a:prstGeom>
          <a:noFill/>
        </p:spPr>
        <p:txBody>
          <a:bodyPr wrap="square" rtlCol="0">
            <a:spAutoFit/>
          </a:bodyPr>
          <a:lstStyle/>
          <a:p>
            <a:r>
              <a:rPr lang="zh-CN" altLang="en-US" sz="3200" dirty="0">
                <a:solidFill>
                  <a:srgbClr val="094676"/>
                </a:solidFill>
                <a:latin typeface="微软雅黑" panose="020B0503020204020204" pitchFamily="34" charset="-122"/>
                <a:ea typeface="微软雅黑" panose="020B0503020204020204" pitchFamily="34" charset="-122"/>
              </a:rPr>
              <a:t>核心代码</a:t>
            </a:r>
          </a:p>
        </p:txBody>
      </p:sp>
      <p:sp>
        <p:nvSpPr>
          <p:cNvPr id="9" name="文本框 8">
            <a:extLst>
              <a:ext uri="{FF2B5EF4-FFF2-40B4-BE49-F238E27FC236}">
                <a16:creationId xmlns:a16="http://schemas.microsoft.com/office/drawing/2014/main" id="{DC47D838-BA18-4F8A-B3AB-0A4A12F5C9FC}"/>
              </a:ext>
            </a:extLst>
          </p:cNvPr>
          <p:cNvSpPr txBox="1"/>
          <p:nvPr/>
        </p:nvSpPr>
        <p:spPr>
          <a:xfrm>
            <a:off x="6849979" y="1553727"/>
            <a:ext cx="5029200" cy="2708434"/>
          </a:xfrm>
          <a:prstGeom prst="rect">
            <a:avLst/>
          </a:prstGeom>
          <a:noFill/>
        </p:spPr>
        <p:txBody>
          <a:bodyPr wrap="square" rtlCol="0">
            <a:spAutoFit/>
          </a:bodyPr>
          <a:lstStyle/>
          <a:p>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生成相邻解</a:t>
            </a:r>
          </a:p>
          <a:p>
            <a:r>
              <a:rPr lang="en-US" altLang="zh-CN" sz="1000" dirty="0">
                <a:solidFill>
                  <a:srgbClr val="094676"/>
                </a:solidFill>
                <a:latin typeface="Times New Roman" panose="02020603050405020304" pitchFamily="18" charset="0"/>
                <a:cs typeface="Times New Roman" panose="02020603050405020304" pitchFamily="18" charset="0"/>
              </a:rPr>
              <a:t>function </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generate_neighbor</a:t>
            </a:r>
            <a:r>
              <a:rPr lang="en-US" altLang="zh-CN" sz="1000" dirty="0">
                <a:solidFill>
                  <a:srgbClr val="094676"/>
                </a:solidFill>
                <a:latin typeface="Times New Roman" panose="02020603050405020304" pitchFamily="18" charset="0"/>
                <a:cs typeface="Times New Roman" panose="02020603050405020304" pitchFamily="18" charset="0"/>
              </a:rPr>
              <a:t>(solution, F)</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num_lines</a:t>
            </a:r>
            <a:r>
              <a:rPr lang="en-US" altLang="zh-CN" sz="1000" dirty="0">
                <a:solidFill>
                  <a:srgbClr val="094676"/>
                </a:solidFill>
                <a:latin typeface="Times New Roman" panose="02020603050405020304" pitchFamily="18" charset="0"/>
                <a:cs typeface="Times New Roman" panose="02020603050405020304" pitchFamily="18" charset="0"/>
              </a:rPr>
              <a:t> = size(solution, 1); % </a:t>
            </a:r>
            <a:r>
              <a:rPr lang="zh-CN" altLang="en-US" sz="1000" dirty="0">
                <a:solidFill>
                  <a:srgbClr val="094676"/>
                </a:solidFill>
                <a:latin typeface="Times New Roman" panose="02020603050405020304" pitchFamily="18" charset="0"/>
                <a:cs typeface="Times New Roman" panose="02020603050405020304" pitchFamily="18" charset="0"/>
              </a:rPr>
              <a:t>获取解中线的数量</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 = solution; % </a:t>
            </a:r>
            <a:r>
              <a:rPr lang="zh-CN" altLang="en-US" sz="1000" dirty="0">
                <a:solidFill>
                  <a:srgbClr val="094676"/>
                </a:solidFill>
                <a:latin typeface="Times New Roman" panose="02020603050405020304" pitchFamily="18" charset="0"/>
                <a:cs typeface="Times New Roman" panose="02020603050405020304" pitchFamily="18" charset="0"/>
              </a:rPr>
              <a:t>将相邻解初始化为当前解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for </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1:num_lines</a:t>
            </a:r>
          </a:p>
          <a:p>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随机选择三个候选线</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candidates = 1:num_lines; % </a:t>
            </a:r>
            <a:r>
              <a:rPr lang="zh-CN" altLang="en-US" sz="1000" dirty="0">
                <a:solidFill>
                  <a:srgbClr val="094676"/>
                </a:solidFill>
                <a:latin typeface="Times New Roman" panose="02020603050405020304" pitchFamily="18" charset="0"/>
                <a:cs typeface="Times New Roman" panose="02020603050405020304" pitchFamily="18" charset="0"/>
              </a:rPr>
              <a:t>候选线的索引范围</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candidates(</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 % </a:t>
            </a:r>
            <a:r>
              <a:rPr lang="zh-CN" altLang="en-US" sz="1000" dirty="0">
                <a:solidFill>
                  <a:srgbClr val="094676"/>
                </a:solidFill>
                <a:latin typeface="Times New Roman" panose="02020603050405020304" pitchFamily="18" charset="0"/>
                <a:cs typeface="Times New Roman" panose="02020603050405020304" pitchFamily="18" charset="0"/>
              </a:rPr>
              <a:t>排除当前线，剩下的线是候选线</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selected = candidates(</a:t>
            </a:r>
            <a:r>
              <a:rPr lang="en-US" altLang="zh-CN" sz="1000" dirty="0" err="1">
                <a:solidFill>
                  <a:srgbClr val="094676"/>
                </a:solidFill>
                <a:latin typeface="Times New Roman" panose="02020603050405020304" pitchFamily="18" charset="0"/>
                <a:cs typeface="Times New Roman" panose="02020603050405020304" pitchFamily="18" charset="0"/>
              </a:rPr>
              <a:t>randperm</a:t>
            </a:r>
            <a:r>
              <a:rPr lang="en-US" altLang="zh-CN" sz="1000" dirty="0">
                <a:solidFill>
                  <a:srgbClr val="094676"/>
                </a:solidFill>
                <a:latin typeface="Times New Roman" panose="02020603050405020304" pitchFamily="18" charset="0"/>
                <a:cs typeface="Times New Roman" panose="02020603050405020304" pitchFamily="18" charset="0"/>
              </a:rPr>
              <a:t>(num_lines-1, 3)); % </a:t>
            </a:r>
            <a:r>
              <a:rPr lang="zh-CN" altLang="en-US" sz="1000" dirty="0">
                <a:solidFill>
                  <a:srgbClr val="094676"/>
                </a:solidFill>
                <a:latin typeface="Times New Roman" panose="02020603050405020304" pitchFamily="18" charset="0"/>
                <a:cs typeface="Times New Roman" panose="02020603050405020304" pitchFamily="18" charset="0"/>
              </a:rPr>
              <a:t>从候选线中随机选择三个线</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a:t>
            </a:r>
            <a:r>
              <a:rPr lang="zh-CN" altLang="en-US" sz="1000" dirty="0">
                <a:solidFill>
                  <a:srgbClr val="094676"/>
                </a:solidFill>
                <a:latin typeface="Times New Roman" panose="02020603050405020304" pitchFamily="18" charset="0"/>
                <a:cs typeface="Times New Roman" panose="02020603050405020304" pitchFamily="18" charset="0"/>
              </a:rPr>
              <a:t>根据差分操作生成变异解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mutant = solution(selected(1), :) + F * (solution(selected(2), :) - solution(selected(3), :)); </a:t>
            </a:r>
            <a:endParaRPr lang="zh-CN" altLang="en-US" sz="1000" dirty="0">
              <a:solidFill>
                <a:srgbClr val="094676"/>
              </a:solidFill>
              <a:latin typeface="Times New Roman" panose="02020603050405020304" pitchFamily="18" charset="0"/>
              <a:cs typeface="Times New Roman" panose="02020603050405020304" pitchFamily="18" charset="0"/>
            </a:endParaRPr>
          </a:p>
          <a:p>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交叉操作</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crossover_mask</a:t>
            </a:r>
            <a:r>
              <a:rPr lang="en-US" altLang="zh-CN" sz="1000" dirty="0">
                <a:solidFill>
                  <a:srgbClr val="094676"/>
                </a:solidFill>
                <a:latin typeface="Times New Roman" panose="02020603050405020304" pitchFamily="18" charset="0"/>
                <a:cs typeface="Times New Roman" panose="02020603050405020304" pitchFamily="18" charset="0"/>
              </a:rPr>
              <a:t> = rand(size(solution(</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&lt; 0.5; % </a:t>
            </a:r>
            <a:r>
              <a:rPr lang="zh-CN" altLang="en-US" sz="1000" dirty="0">
                <a:solidFill>
                  <a:srgbClr val="094676"/>
                </a:solidFill>
                <a:latin typeface="Times New Roman" panose="02020603050405020304" pitchFamily="18" charset="0"/>
                <a:cs typeface="Times New Roman" panose="02020603050405020304" pitchFamily="18" charset="0"/>
              </a:rPr>
              <a:t>生成与当前线相同大小的交叉掩码</a:t>
            </a:r>
            <a:endParaRPr lang="en-US" altLang="zh-CN" sz="1000" dirty="0">
              <a:solidFill>
                <a:srgbClr val="094676"/>
              </a:solidFill>
              <a:latin typeface="Times New Roman" panose="02020603050405020304" pitchFamily="18" charset="0"/>
              <a:cs typeface="Times New Roman" panose="02020603050405020304" pitchFamily="18" charset="0"/>
            </a:endParaRPr>
          </a:p>
          <a:p>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根据交叉掩码生成相邻解的第</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zh-CN" altLang="en-US" sz="1000" dirty="0">
                <a:solidFill>
                  <a:srgbClr val="094676"/>
                </a:solidFill>
                <a:latin typeface="Times New Roman" panose="02020603050405020304" pitchFamily="18" charset="0"/>
                <a:cs typeface="Times New Roman" panose="02020603050405020304" pitchFamily="18" charset="0"/>
              </a:rPr>
              <a:t>条线</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 </a:t>
            </a:r>
            <a:r>
              <a:rPr lang="en-US" altLang="zh-CN" sz="1000" dirty="0" err="1">
                <a:solidFill>
                  <a:srgbClr val="094676"/>
                </a:solidFill>
                <a:latin typeface="Times New Roman" panose="02020603050405020304" pitchFamily="18" charset="0"/>
                <a:cs typeface="Times New Roman" panose="02020603050405020304" pitchFamily="18" charset="0"/>
              </a:rPr>
              <a:t>crossover_mask</a:t>
            </a:r>
            <a:r>
              <a:rPr lang="en-US" altLang="zh-CN" sz="1000" dirty="0">
                <a:solidFill>
                  <a:srgbClr val="094676"/>
                </a:solidFill>
                <a:latin typeface="Times New Roman" panose="02020603050405020304" pitchFamily="18" charset="0"/>
                <a:cs typeface="Times New Roman" panose="02020603050405020304" pitchFamily="18" charset="0"/>
              </a:rPr>
              <a:t> .* mutant + (~</a:t>
            </a:r>
            <a:r>
              <a:rPr lang="en-US" altLang="zh-CN" sz="1000" dirty="0" err="1">
                <a:solidFill>
                  <a:srgbClr val="094676"/>
                </a:solidFill>
                <a:latin typeface="Times New Roman" panose="02020603050405020304" pitchFamily="18" charset="0"/>
                <a:cs typeface="Times New Roman" panose="02020603050405020304" pitchFamily="18" charset="0"/>
              </a:rPr>
              <a:t>crossover_mask</a:t>
            </a:r>
            <a:r>
              <a:rPr lang="en-US" altLang="zh-CN" sz="1000" dirty="0">
                <a:solidFill>
                  <a:srgbClr val="094676"/>
                </a:solidFill>
                <a:latin typeface="Times New Roman" panose="02020603050405020304" pitchFamily="18" charset="0"/>
                <a:cs typeface="Times New Roman" panose="02020603050405020304" pitchFamily="18" charset="0"/>
              </a:rPr>
              <a:t>) .* solution(</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a:t>
            </a:r>
            <a:endParaRPr lang="zh-CN" altLang="en-US" sz="1000" dirty="0">
              <a:solidFill>
                <a:srgbClr val="094676"/>
              </a:solidFill>
              <a:latin typeface="Times New Roman" panose="02020603050405020304" pitchFamily="18" charset="0"/>
              <a:cs typeface="Times New Roman" panose="02020603050405020304" pitchFamily="18" charset="0"/>
            </a:endParaRP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end</a:t>
            </a:r>
          </a:p>
          <a:p>
            <a:r>
              <a:rPr lang="en-US" altLang="zh-CN" sz="1000" dirty="0">
                <a:solidFill>
                  <a:srgbClr val="094676"/>
                </a:solidFill>
                <a:latin typeface="Times New Roman" panose="02020603050405020304" pitchFamily="18" charset="0"/>
                <a:cs typeface="Times New Roman" panose="02020603050405020304" pitchFamily="18" charset="0"/>
              </a:rPr>
              <a:t>end</a:t>
            </a:r>
            <a:endParaRPr lang="zh-CN" altLang="en-US" sz="1000" dirty="0">
              <a:solidFill>
                <a:srgbClr val="094676"/>
              </a:solidFill>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2A5FCA91-B235-451A-B043-80767AD96870}"/>
              </a:ext>
            </a:extLst>
          </p:cNvPr>
          <p:cNvCxnSpPr>
            <a:cxnSpLocks/>
            <a:endCxn id="9" idx="1"/>
          </p:cNvCxnSpPr>
          <p:nvPr/>
        </p:nvCxnSpPr>
        <p:spPr>
          <a:xfrm flipV="1">
            <a:off x="3505200" y="2907944"/>
            <a:ext cx="3344779" cy="21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23BCBD0-A7A6-437F-8D1C-1D4323950478}"/>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13" name="等腰三角形 12">
            <a:extLst>
              <a:ext uri="{FF2B5EF4-FFF2-40B4-BE49-F238E27FC236}">
                <a16:creationId xmlns:a16="http://schemas.microsoft.com/office/drawing/2014/main" id="{2EA63D08-26EC-4452-93AD-567CD70ED9C0}"/>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96A3E0A7-6F17-4C35-B6BF-BAF1FBBAAFAD}"/>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2E0BD1D4-1400-46AB-A9FE-37A338E98B9F}"/>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18" name="图片 17">
            <a:extLst>
              <a:ext uri="{FF2B5EF4-FFF2-40B4-BE49-F238E27FC236}">
                <a16:creationId xmlns:a16="http://schemas.microsoft.com/office/drawing/2014/main" id="{E8445C0F-1CE1-4C21-BA11-36321AD7B8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
        <p:nvSpPr>
          <p:cNvPr id="19" name="文本框 18">
            <a:extLst>
              <a:ext uri="{FF2B5EF4-FFF2-40B4-BE49-F238E27FC236}">
                <a16:creationId xmlns:a16="http://schemas.microsoft.com/office/drawing/2014/main" id="{1C4DA1DA-743E-4AF7-AFDA-9B1CFF49E605}"/>
              </a:ext>
            </a:extLst>
          </p:cNvPr>
          <p:cNvSpPr txBox="1"/>
          <p:nvPr/>
        </p:nvSpPr>
        <p:spPr>
          <a:xfrm>
            <a:off x="304800" y="1303701"/>
            <a:ext cx="5943600" cy="4555093"/>
          </a:xfrm>
          <a:prstGeom prst="rect">
            <a:avLst/>
          </a:prstGeom>
          <a:noFill/>
        </p:spPr>
        <p:txBody>
          <a:bodyPr wrap="square" rtlCol="0">
            <a:spAutoFit/>
          </a:bodyPr>
          <a:lstStyle/>
          <a:p>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差分进化算法核心实现</a:t>
            </a:r>
          </a:p>
          <a:p>
            <a:r>
              <a:rPr lang="en-US" altLang="zh-CN" sz="1000" dirty="0">
                <a:solidFill>
                  <a:srgbClr val="094676"/>
                </a:solidFill>
                <a:latin typeface="Times New Roman" panose="02020603050405020304" pitchFamily="18" charset="0"/>
                <a:cs typeface="Times New Roman" panose="02020603050405020304" pitchFamily="18" charset="0"/>
              </a:rPr>
              <a:t>function </a:t>
            </a:r>
            <a:r>
              <a:rPr lang="en-US" altLang="zh-CN" sz="1000" dirty="0" err="1">
                <a:solidFill>
                  <a:srgbClr val="094676"/>
                </a:solidFill>
                <a:latin typeface="Times New Roman" panose="02020603050405020304" pitchFamily="18" charset="0"/>
                <a:cs typeface="Times New Roman" panose="02020603050405020304" pitchFamily="18" charset="0"/>
              </a:rPr>
              <a:t>best_solution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differential_evolution_algorithm</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initial_solution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max_iterations</a:t>
            </a:r>
            <a:r>
              <a:rPr lang="en-US" altLang="zh-CN" sz="1000" dirty="0">
                <a:solidFill>
                  <a:srgbClr val="094676"/>
                </a:solidFill>
                <a:latin typeface="Times New Roman" panose="02020603050405020304" pitchFamily="18" charset="0"/>
                <a:cs typeface="Times New Roman" panose="02020603050405020304" pitchFamily="18" charset="0"/>
              </a:rPr>
              <a:t> = 10000; % </a:t>
            </a:r>
            <a:r>
              <a:rPr lang="zh-CN" altLang="en-US" sz="1000" dirty="0">
                <a:solidFill>
                  <a:srgbClr val="094676"/>
                </a:solidFill>
                <a:latin typeface="Times New Roman" panose="02020603050405020304" pitchFamily="18" charset="0"/>
                <a:cs typeface="Times New Roman" panose="02020603050405020304" pitchFamily="18" charset="0"/>
              </a:rPr>
              <a:t>最大迭代次数</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 = 0.55; % </a:t>
            </a:r>
            <a:r>
              <a:rPr lang="zh-CN" altLang="en-US" sz="1000" dirty="0">
                <a:solidFill>
                  <a:srgbClr val="094676"/>
                </a:solidFill>
                <a:latin typeface="Times New Roman" panose="02020603050405020304" pitchFamily="18" charset="0"/>
                <a:cs typeface="Times New Roman" panose="02020603050405020304" pitchFamily="18" charset="0"/>
              </a:rPr>
              <a:t>缩放因子</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CR = 0.1; % </a:t>
            </a:r>
            <a:r>
              <a:rPr lang="zh-CN" altLang="en-US" sz="1000" dirty="0">
                <a:solidFill>
                  <a:srgbClr val="094676"/>
                </a:solidFill>
                <a:latin typeface="Times New Roman" panose="02020603050405020304" pitchFamily="18" charset="0"/>
                <a:cs typeface="Times New Roman" panose="02020603050405020304" pitchFamily="18" charset="0"/>
              </a:rPr>
              <a:t>交叉概率</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initial_solution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值传递</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fitness_function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当前解适应度值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最佳解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最佳解适应度值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迭代优化</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for iteration = 1:max_iterations</a:t>
            </a:r>
          </a:p>
          <a:p>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生成相邻解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generate_neighbor</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F); % </a:t>
            </a:r>
            <a:r>
              <a:rPr lang="zh-CN" altLang="en-US" sz="1000" dirty="0">
                <a:solidFill>
                  <a:srgbClr val="094676"/>
                </a:solidFill>
                <a:latin typeface="Times New Roman" panose="02020603050405020304" pitchFamily="18" charset="0"/>
                <a:cs typeface="Times New Roman" panose="02020603050405020304" pitchFamily="18" charset="0"/>
              </a:rPr>
              <a:t>通过差分操作生成相邻解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neighbor_value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fitness_function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计算相邻解的适应度值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更新当前解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for </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1:size(</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1)</a:t>
            </a:r>
          </a:p>
          <a:p>
            <a:r>
              <a:rPr lang="en-US" altLang="zh-CN" sz="1000" dirty="0">
                <a:solidFill>
                  <a:srgbClr val="094676"/>
                </a:solidFill>
                <a:latin typeface="Times New Roman" panose="02020603050405020304" pitchFamily="18" charset="0"/>
                <a:cs typeface="Times New Roman" panose="02020603050405020304" pitchFamily="18" charset="0"/>
              </a:rPr>
              <a:t>            if rand() &lt; CR % </a:t>
            </a:r>
            <a:r>
              <a:rPr lang="zh-CN" altLang="en-US" sz="1000" dirty="0">
                <a:solidFill>
                  <a:srgbClr val="094676"/>
                </a:solidFill>
                <a:latin typeface="Times New Roman" panose="02020603050405020304" pitchFamily="18" charset="0"/>
                <a:cs typeface="Times New Roman" panose="02020603050405020304" pitchFamily="18" charset="0"/>
              </a:rPr>
              <a:t>根据交叉概率决定是否更新当前解的第</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zh-CN" altLang="en-US" sz="1000" dirty="0">
                <a:solidFill>
                  <a:srgbClr val="094676"/>
                </a:solidFill>
                <a:latin typeface="Times New Roman" panose="02020603050405020304" pitchFamily="18" charset="0"/>
                <a:cs typeface="Times New Roman" panose="02020603050405020304" pitchFamily="18" charset="0"/>
              </a:rPr>
              <a:t>条线</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 </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fitness_function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更新当前解的适应度值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更新最佳解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if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&gt; </a:t>
            </a:r>
            <a:r>
              <a:rPr lang="en-US" altLang="zh-CN" sz="1000" dirty="0" err="1">
                <a:solidFill>
                  <a:srgbClr val="094676"/>
                </a:solidFill>
                <a:latin typeface="Times New Roman" panose="02020603050405020304" pitchFamily="18" charset="0"/>
                <a:cs typeface="Times New Roman" panose="02020603050405020304" pitchFamily="18" charset="0"/>
              </a:rPr>
              <a:t>best_value</a:t>
            </a:r>
            <a:endParaRPr lang="en-US" altLang="zh-CN" sz="1000" dirty="0">
              <a:solidFill>
                <a:srgbClr val="094676"/>
              </a:solidFill>
              <a:latin typeface="Times New Roman" panose="02020603050405020304" pitchFamily="18" charset="0"/>
              <a:cs typeface="Times New Roman" panose="02020603050405020304" pitchFamily="18" charset="0"/>
            </a:endParaRP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end</a:t>
            </a:r>
            <a:endParaRPr lang="zh-CN" altLang="en-US" sz="1000" dirty="0">
              <a:solidFill>
                <a:srgbClr val="0946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357148"/>
      </p:ext>
    </p:extLst>
  </p:cSld>
  <p:clrMapOvr>
    <a:masterClrMapping/>
  </p:clrMapOvr>
  <mc:AlternateContent xmlns:mc="http://schemas.openxmlformats.org/markup-compatibility/2006" xmlns:p14="http://schemas.microsoft.com/office/powerpoint/2010/main">
    <mc:Choice Requires="p14">
      <p:transition spd="slow" p14:dur="2000" advTm="600"/>
    </mc:Choice>
    <mc:Fallback xmlns="">
      <p:transition spd="slow" advTm="6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3381375" cy="696595"/>
          </a:xfrm>
          <a:prstGeom prst="rect">
            <a:avLst/>
          </a:prstGeom>
        </p:spPr>
        <p:txBody>
          <a:bodyPr vert="horz" wrap="square" lIns="0" tIns="13335" rIns="0" bIns="0" rtlCol="0">
            <a:spAutoFit/>
          </a:bodyPr>
          <a:lstStyle/>
          <a:p>
            <a:pPr marL="12700">
              <a:lnSpc>
                <a:spcPct val="100000"/>
              </a:lnSpc>
              <a:spcBef>
                <a:spcPts val="105"/>
              </a:spcBef>
            </a:pPr>
            <a:r>
              <a:rPr lang="zh-CN" altLang="en-US" spc="-10" dirty="0">
                <a:latin typeface="微软雅黑" panose="020B0503020204020204" pitchFamily="34" charset="-122"/>
                <a:ea typeface="微软雅黑" panose="020B0503020204020204" pitchFamily="34" charset="-122"/>
              </a:rPr>
              <a:t>目录</a:t>
            </a:r>
            <a:endParaRPr spc="-10" dirty="0">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2C179388-5CAA-4037-BFF4-036E0D820BDF}"/>
              </a:ext>
            </a:extLst>
          </p:cNvPr>
          <p:cNvGrpSpPr/>
          <p:nvPr/>
        </p:nvGrpSpPr>
        <p:grpSpPr>
          <a:xfrm>
            <a:off x="762000" y="1679756"/>
            <a:ext cx="4495800" cy="816542"/>
            <a:chOff x="762000" y="1679756"/>
            <a:chExt cx="4495800" cy="816542"/>
          </a:xfrm>
        </p:grpSpPr>
        <p:sp>
          <p:nvSpPr>
            <p:cNvPr id="8" name="文本框 7">
              <a:extLst>
                <a:ext uri="{FF2B5EF4-FFF2-40B4-BE49-F238E27FC236}">
                  <a16:creationId xmlns:a16="http://schemas.microsoft.com/office/drawing/2014/main" id="{21ED5B05-312F-4B5F-B5A7-7F448B763D42}"/>
                </a:ext>
              </a:extLst>
            </p:cNvPr>
            <p:cNvSpPr txBox="1"/>
            <p:nvPr/>
          </p:nvSpPr>
          <p:spPr>
            <a:xfrm>
              <a:off x="762000" y="1679756"/>
              <a:ext cx="4495800" cy="646331"/>
            </a:xfrm>
            <a:prstGeom prst="rect">
              <a:avLst/>
            </a:prstGeom>
            <a:noFill/>
          </p:spPr>
          <p:txBody>
            <a:bodyPr wrap="square" rtlCol="0">
              <a:spAutoFit/>
            </a:bodyPr>
            <a:lstStyle/>
            <a:p>
              <a:r>
                <a:rPr lang="zh-CN" altLang="en-US" sz="3600" spc="-35" dirty="0">
                  <a:solidFill>
                    <a:srgbClr val="094676"/>
                  </a:solidFill>
                  <a:latin typeface="微软雅黑" panose="020B0503020204020204" pitchFamily="34" charset="-122"/>
                  <a:ea typeface="微软雅黑" panose="020B0503020204020204" pitchFamily="34" charset="-122"/>
                </a:rPr>
                <a:t>选题依据与实际意义</a:t>
              </a:r>
              <a:endParaRPr lang="en-US" altLang="zh-CN" sz="3600" spc="-35" dirty="0">
                <a:solidFill>
                  <a:srgbClr val="094676"/>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FA20E140-7C7B-41EE-8113-D0CD68AD48EC}"/>
                </a:ext>
              </a:extLst>
            </p:cNvPr>
            <p:cNvSpPr txBox="1"/>
            <p:nvPr/>
          </p:nvSpPr>
          <p:spPr>
            <a:xfrm>
              <a:off x="762000" y="2126966"/>
              <a:ext cx="4288353" cy="369332"/>
            </a:xfrm>
            <a:prstGeom prst="rect">
              <a:avLst/>
            </a:prstGeom>
            <a:noFill/>
          </p:spPr>
          <p:txBody>
            <a:bodyPr wrap="none" rtlCol="0">
              <a:spAutoFit/>
            </a:bodyPr>
            <a:lstStyle/>
            <a:p>
              <a:r>
                <a:rPr lang="en-US" altLang="zh-CN" dirty="0">
                  <a:solidFill>
                    <a:srgbClr val="094676"/>
                  </a:solidFill>
                  <a:latin typeface="Times New Roman" panose="02020603050405020304" pitchFamily="18" charset="0"/>
                  <a:cs typeface="Times New Roman" panose="02020603050405020304" pitchFamily="18" charset="0"/>
                </a:rPr>
                <a:t>Basis of</a:t>
              </a:r>
              <a:r>
                <a:rPr lang="zh-CN" altLang="en-US" dirty="0">
                  <a:solidFill>
                    <a:srgbClr val="094676"/>
                  </a:solidFill>
                  <a:latin typeface="Times New Roman" panose="02020603050405020304" pitchFamily="18" charset="0"/>
                  <a:cs typeface="Times New Roman" panose="02020603050405020304" pitchFamily="18" charset="0"/>
                </a:rPr>
                <a:t> </a:t>
              </a:r>
              <a:r>
                <a:rPr lang="en-US" altLang="zh-CN" dirty="0">
                  <a:solidFill>
                    <a:srgbClr val="094676"/>
                  </a:solidFill>
                  <a:latin typeface="Times New Roman" panose="02020603050405020304" pitchFamily="18" charset="0"/>
                  <a:cs typeface="Times New Roman" panose="02020603050405020304" pitchFamily="18" charset="0"/>
                </a:rPr>
                <a:t>problem</a:t>
              </a:r>
              <a:r>
                <a:rPr lang="zh-CN" altLang="en-US" dirty="0">
                  <a:solidFill>
                    <a:srgbClr val="094676"/>
                  </a:solidFill>
                  <a:latin typeface="Times New Roman" panose="02020603050405020304" pitchFamily="18" charset="0"/>
                  <a:cs typeface="Times New Roman" panose="02020603050405020304" pitchFamily="18" charset="0"/>
                </a:rPr>
                <a:t> </a:t>
              </a:r>
              <a:r>
                <a:rPr lang="en-US" altLang="zh-CN" dirty="0">
                  <a:solidFill>
                    <a:srgbClr val="094676"/>
                  </a:solidFill>
                  <a:latin typeface="Times New Roman" panose="02020603050405020304" pitchFamily="18" charset="0"/>
                  <a:cs typeface="Times New Roman" panose="02020603050405020304" pitchFamily="18" charset="0"/>
                </a:rPr>
                <a:t>selection</a:t>
              </a:r>
              <a:r>
                <a:rPr lang="zh-CN" altLang="en-US" dirty="0">
                  <a:solidFill>
                    <a:srgbClr val="094676"/>
                  </a:solidFill>
                  <a:latin typeface="Times New Roman" panose="02020603050405020304" pitchFamily="18" charset="0"/>
                  <a:cs typeface="Times New Roman" panose="02020603050405020304" pitchFamily="18" charset="0"/>
                </a:rPr>
                <a:t> </a:t>
              </a:r>
              <a:r>
                <a:rPr lang="en-US" altLang="zh-CN" dirty="0">
                  <a:solidFill>
                    <a:srgbClr val="094676"/>
                  </a:solidFill>
                  <a:latin typeface="Times New Roman" panose="02020603050405020304" pitchFamily="18" charset="0"/>
                  <a:cs typeface="Times New Roman" panose="02020603050405020304" pitchFamily="18" charset="0"/>
                </a:rPr>
                <a:t>&amp;</a:t>
              </a:r>
              <a:r>
                <a:rPr lang="zh-CN" altLang="en-US" dirty="0">
                  <a:solidFill>
                    <a:srgbClr val="094676"/>
                  </a:solidFill>
                  <a:latin typeface="Times New Roman" panose="02020603050405020304" pitchFamily="18" charset="0"/>
                  <a:cs typeface="Times New Roman" panose="02020603050405020304" pitchFamily="18" charset="0"/>
                </a:rPr>
                <a:t> </a:t>
              </a:r>
              <a:r>
                <a:rPr lang="en-US" altLang="zh-CN" dirty="0">
                  <a:solidFill>
                    <a:srgbClr val="094676"/>
                  </a:solidFill>
                  <a:latin typeface="Times New Roman" panose="02020603050405020304" pitchFamily="18" charset="0"/>
                  <a:cs typeface="Times New Roman" panose="02020603050405020304" pitchFamily="18" charset="0"/>
                </a:rPr>
                <a:t>Practical</a:t>
              </a:r>
              <a:r>
                <a:rPr lang="zh-CN" altLang="en-US" dirty="0">
                  <a:solidFill>
                    <a:srgbClr val="094676"/>
                  </a:solidFill>
                  <a:latin typeface="Times New Roman" panose="02020603050405020304" pitchFamily="18" charset="0"/>
                  <a:cs typeface="Times New Roman" panose="02020603050405020304" pitchFamily="18" charset="0"/>
                </a:rPr>
                <a:t> </a:t>
              </a:r>
              <a:r>
                <a:rPr lang="en-US" altLang="zh-CN" dirty="0">
                  <a:solidFill>
                    <a:srgbClr val="094676"/>
                  </a:solidFill>
                  <a:latin typeface="Times New Roman" panose="02020603050405020304" pitchFamily="18" charset="0"/>
                  <a:cs typeface="Times New Roman" panose="02020603050405020304" pitchFamily="18" charset="0"/>
                </a:rPr>
                <a:t>value</a:t>
              </a:r>
              <a:endParaRPr lang="zh-CN" altLang="en-US" dirty="0">
                <a:solidFill>
                  <a:srgbClr val="094676"/>
                </a:solidFill>
                <a:latin typeface="Times New Roman" panose="02020603050405020304" pitchFamily="18" charset="0"/>
                <a:cs typeface="Times New Roman" panose="02020603050405020304" pitchFamily="18" charset="0"/>
              </a:endParaRPr>
            </a:p>
          </p:txBody>
        </p:sp>
      </p:grpSp>
      <p:grpSp>
        <p:nvGrpSpPr>
          <p:cNvPr id="31" name="组合 30">
            <a:extLst>
              <a:ext uri="{FF2B5EF4-FFF2-40B4-BE49-F238E27FC236}">
                <a16:creationId xmlns:a16="http://schemas.microsoft.com/office/drawing/2014/main" id="{8FAF1F1D-D3B8-450B-AFB4-4CA66BFBF452}"/>
              </a:ext>
            </a:extLst>
          </p:cNvPr>
          <p:cNvGrpSpPr/>
          <p:nvPr/>
        </p:nvGrpSpPr>
        <p:grpSpPr>
          <a:xfrm>
            <a:off x="2960369" y="3009680"/>
            <a:ext cx="3877985" cy="859886"/>
            <a:chOff x="2960369" y="3009680"/>
            <a:chExt cx="3877985" cy="859886"/>
          </a:xfrm>
        </p:grpSpPr>
        <p:sp>
          <p:nvSpPr>
            <p:cNvPr id="9" name="文本框 8">
              <a:extLst>
                <a:ext uri="{FF2B5EF4-FFF2-40B4-BE49-F238E27FC236}">
                  <a16:creationId xmlns:a16="http://schemas.microsoft.com/office/drawing/2014/main" id="{0FD3DAE4-9F93-44E0-ACBE-E0A86B97B4B7}"/>
                </a:ext>
              </a:extLst>
            </p:cNvPr>
            <p:cNvSpPr txBox="1"/>
            <p:nvPr/>
          </p:nvSpPr>
          <p:spPr>
            <a:xfrm>
              <a:off x="2971800" y="3009680"/>
              <a:ext cx="3384901" cy="646331"/>
            </a:xfrm>
            <a:prstGeom prst="rect">
              <a:avLst/>
            </a:prstGeom>
            <a:noFill/>
          </p:spPr>
          <p:txBody>
            <a:bodyPr wrap="none" rtlCol="0">
              <a:spAutoFit/>
            </a:bodyPr>
            <a:lstStyle/>
            <a:p>
              <a:r>
                <a:rPr lang="zh-CN" altLang="en-US" sz="3600" spc="-35" dirty="0">
                  <a:solidFill>
                    <a:srgbClr val="094676"/>
                  </a:solidFill>
                  <a:latin typeface="微软雅黑" panose="020B0503020204020204" pitchFamily="34" charset="-122"/>
                  <a:ea typeface="微软雅黑" panose="020B0503020204020204" pitchFamily="34" charset="-122"/>
                </a:rPr>
                <a:t>模型建立与求解</a:t>
              </a:r>
              <a:endParaRPr lang="en-US" altLang="zh-CN" sz="3600" spc="-35" dirty="0">
                <a:solidFill>
                  <a:srgbClr val="094676"/>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7F5DECA-5CD2-4899-8048-A9A914FDF114}"/>
                </a:ext>
              </a:extLst>
            </p:cNvPr>
            <p:cNvSpPr txBox="1"/>
            <p:nvPr/>
          </p:nvSpPr>
          <p:spPr>
            <a:xfrm>
              <a:off x="2960369" y="3500234"/>
              <a:ext cx="3877985" cy="369332"/>
            </a:xfrm>
            <a:prstGeom prst="rect">
              <a:avLst/>
            </a:prstGeom>
            <a:noFill/>
          </p:spPr>
          <p:txBody>
            <a:bodyPr wrap="none" rtlCol="0">
              <a:spAutoFit/>
            </a:bodyPr>
            <a:lstStyle/>
            <a:p>
              <a:r>
                <a:rPr lang="en-US" altLang="zh-CN" dirty="0">
                  <a:solidFill>
                    <a:srgbClr val="094676"/>
                  </a:solidFill>
                  <a:latin typeface="Times New Roman" panose="02020603050405020304" pitchFamily="18" charset="0"/>
                  <a:cs typeface="Times New Roman" panose="02020603050405020304" pitchFamily="18" charset="0"/>
                </a:rPr>
                <a:t>Model establishment &amp; Solving process</a:t>
              </a:r>
              <a:endParaRPr lang="zh-CN" altLang="en-US" dirty="0">
                <a:solidFill>
                  <a:srgbClr val="094676"/>
                </a:solidFill>
                <a:latin typeface="Times New Roman" panose="02020603050405020304" pitchFamily="18" charset="0"/>
                <a:cs typeface="Times New Roman" panose="02020603050405020304" pitchFamily="18" charset="0"/>
              </a:endParaRPr>
            </a:p>
          </p:txBody>
        </p:sp>
      </p:grpSp>
      <p:grpSp>
        <p:nvGrpSpPr>
          <p:cNvPr id="32" name="组合 31">
            <a:extLst>
              <a:ext uri="{FF2B5EF4-FFF2-40B4-BE49-F238E27FC236}">
                <a16:creationId xmlns:a16="http://schemas.microsoft.com/office/drawing/2014/main" id="{EE8B039A-17BA-40D5-B781-99E8393E67F2}"/>
              </a:ext>
            </a:extLst>
          </p:cNvPr>
          <p:cNvGrpSpPr/>
          <p:nvPr/>
        </p:nvGrpSpPr>
        <p:grpSpPr>
          <a:xfrm>
            <a:off x="4191000" y="4254914"/>
            <a:ext cx="5307222" cy="843002"/>
            <a:chOff x="4191000" y="4254914"/>
            <a:chExt cx="5307222" cy="843002"/>
          </a:xfrm>
        </p:grpSpPr>
        <p:sp>
          <p:nvSpPr>
            <p:cNvPr id="10" name="文本框 9">
              <a:extLst>
                <a:ext uri="{FF2B5EF4-FFF2-40B4-BE49-F238E27FC236}">
                  <a16:creationId xmlns:a16="http://schemas.microsoft.com/office/drawing/2014/main" id="{F176ECF6-63BA-46FB-B69E-B3AFDD296058}"/>
                </a:ext>
              </a:extLst>
            </p:cNvPr>
            <p:cNvSpPr txBox="1"/>
            <p:nvPr/>
          </p:nvSpPr>
          <p:spPr>
            <a:xfrm>
              <a:off x="4191000" y="4254914"/>
              <a:ext cx="5307222" cy="646331"/>
            </a:xfrm>
            <a:prstGeom prst="rect">
              <a:avLst/>
            </a:prstGeom>
            <a:noFill/>
          </p:spPr>
          <p:txBody>
            <a:bodyPr wrap="none" rtlCol="0">
              <a:spAutoFit/>
            </a:bodyPr>
            <a:lstStyle/>
            <a:p>
              <a:r>
                <a:rPr lang="zh-CN" altLang="en-US" sz="3600" spc="-35" dirty="0">
                  <a:solidFill>
                    <a:srgbClr val="094676"/>
                  </a:solidFill>
                  <a:latin typeface="微软雅黑" panose="020B0503020204020204" pitchFamily="34" charset="-122"/>
                  <a:ea typeface="微软雅黑" panose="020B0503020204020204" pitchFamily="34" charset="-122"/>
                </a:rPr>
                <a:t>利用</a:t>
              </a:r>
              <a:r>
                <a:rPr lang="en-US" altLang="zh-CN" sz="3600" spc="-35"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MATLAB</a:t>
              </a:r>
              <a:r>
                <a:rPr lang="zh-CN" altLang="en-US" sz="3600" spc="-35" dirty="0">
                  <a:solidFill>
                    <a:srgbClr val="094676"/>
                  </a:solidFill>
                  <a:latin typeface="微软雅黑" panose="020B0503020204020204" pitchFamily="34" charset="-122"/>
                  <a:ea typeface="微软雅黑" panose="020B0503020204020204" pitchFamily="34" charset="-122"/>
                </a:rPr>
                <a:t>分析与求解</a:t>
              </a:r>
              <a:endParaRPr lang="en-US" altLang="zh-CN" sz="3600" spc="-35" dirty="0">
                <a:solidFill>
                  <a:srgbClr val="094676"/>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4209373-EC66-4ADB-B36F-83E6F408CEC3}"/>
                </a:ext>
              </a:extLst>
            </p:cNvPr>
            <p:cNvSpPr txBox="1"/>
            <p:nvPr/>
          </p:nvSpPr>
          <p:spPr>
            <a:xfrm>
              <a:off x="4191000" y="4728584"/>
              <a:ext cx="3865161" cy="369332"/>
            </a:xfrm>
            <a:prstGeom prst="rect">
              <a:avLst/>
            </a:prstGeom>
            <a:noFill/>
          </p:spPr>
          <p:txBody>
            <a:bodyPr wrap="none" rtlCol="0">
              <a:spAutoFit/>
            </a:bodyPr>
            <a:lstStyle/>
            <a:p>
              <a:r>
                <a:rPr lang="en-US" altLang="zh-CN" b="0" i="0" dirty="0">
                  <a:solidFill>
                    <a:srgbClr val="094676"/>
                  </a:solidFill>
                  <a:effectLst/>
                  <a:latin typeface="Times New Roman" panose="02020603050405020304" pitchFamily="18" charset="0"/>
                  <a:cs typeface="Times New Roman" panose="02020603050405020304" pitchFamily="18" charset="0"/>
                </a:rPr>
                <a:t>Analysis and Solution Using MATLAB</a:t>
              </a:r>
              <a:endParaRPr lang="zh-CN" altLang="en-US" dirty="0">
                <a:solidFill>
                  <a:srgbClr val="094676"/>
                </a:solidFill>
                <a:latin typeface="Times New Roman" panose="02020603050405020304" pitchFamily="18" charset="0"/>
                <a:cs typeface="Times New Roman" panose="02020603050405020304" pitchFamily="18" charset="0"/>
              </a:endParaRPr>
            </a:p>
          </p:txBody>
        </p:sp>
      </p:grpSp>
      <p:grpSp>
        <p:nvGrpSpPr>
          <p:cNvPr id="33" name="组合 32">
            <a:extLst>
              <a:ext uri="{FF2B5EF4-FFF2-40B4-BE49-F238E27FC236}">
                <a16:creationId xmlns:a16="http://schemas.microsoft.com/office/drawing/2014/main" id="{24A23BA0-2EF0-4B47-B124-E145058FE0EF}"/>
              </a:ext>
            </a:extLst>
          </p:cNvPr>
          <p:cNvGrpSpPr/>
          <p:nvPr/>
        </p:nvGrpSpPr>
        <p:grpSpPr>
          <a:xfrm>
            <a:off x="8262948" y="5334000"/>
            <a:ext cx="2470548" cy="830997"/>
            <a:chOff x="8262948" y="5334000"/>
            <a:chExt cx="2470548" cy="830997"/>
          </a:xfrm>
        </p:grpSpPr>
        <p:sp>
          <p:nvSpPr>
            <p:cNvPr id="11" name="文本框 10">
              <a:extLst>
                <a:ext uri="{FF2B5EF4-FFF2-40B4-BE49-F238E27FC236}">
                  <a16:creationId xmlns:a16="http://schemas.microsoft.com/office/drawing/2014/main" id="{058BFB57-CD02-45F2-9925-9560F6A945C7}"/>
                </a:ext>
              </a:extLst>
            </p:cNvPr>
            <p:cNvSpPr txBox="1"/>
            <p:nvPr/>
          </p:nvSpPr>
          <p:spPr>
            <a:xfrm>
              <a:off x="8262948" y="5334000"/>
              <a:ext cx="2470548" cy="646331"/>
            </a:xfrm>
            <a:prstGeom prst="rect">
              <a:avLst/>
            </a:prstGeom>
            <a:noFill/>
          </p:spPr>
          <p:txBody>
            <a:bodyPr wrap="none" rtlCol="0">
              <a:spAutoFit/>
            </a:bodyPr>
            <a:lstStyle/>
            <a:p>
              <a:r>
                <a:rPr lang="zh-CN" altLang="en-US" sz="3600" spc="-35" dirty="0">
                  <a:solidFill>
                    <a:srgbClr val="094676"/>
                  </a:solidFill>
                  <a:latin typeface="微软雅黑" panose="020B0503020204020204" pitchFamily="34" charset="-122"/>
                  <a:ea typeface="微软雅黑" panose="020B0503020204020204" pitchFamily="34" charset="-122"/>
                </a:rPr>
                <a:t>问题和收获</a:t>
              </a:r>
              <a:endParaRPr lang="en-US" altLang="zh-CN" sz="3600" spc="-35" dirty="0">
                <a:solidFill>
                  <a:srgbClr val="094676"/>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F474E12-AB79-418F-81D7-C1371AE1056D}"/>
                </a:ext>
              </a:extLst>
            </p:cNvPr>
            <p:cNvSpPr txBox="1"/>
            <p:nvPr/>
          </p:nvSpPr>
          <p:spPr>
            <a:xfrm>
              <a:off x="8262948" y="5795665"/>
              <a:ext cx="1428596" cy="369332"/>
            </a:xfrm>
            <a:prstGeom prst="rect">
              <a:avLst/>
            </a:prstGeom>
            <a:noFill/>
          </p:spPr>
          <p:txBody>
            <a:bodyPr wrap="square" rtlCol="0">
              <a:spAutoFit/>
            </a:bodyPr>
            <a:lstStyle/>
            <a:p>
              <a:r>
                <a:rPr lang="en-US" altLang="zh-CN" dirty="0">
                  <a:solidFill>
                    <a:srgbClr val="094676"/>
                  </a:solidFill>
                  <a:latin typeface="Times New Roman" panose="02020603050405020304" pitchFamily="18" charset="0"/>
                  <a:cs typeface="Times New Roman" panose="02020603050405020304" pitchFamily="18" charset="0"/>
                </a:rPr>
                <a:t>Pain &amp; Gains</a:t>
              </a:r>
              <a:endParaRPr lang="zh-CN" altLang="en-US" dirty="0">
                <a:solidFill>
                  <a:srgbClr val="094676"/>
                </a:solidFill>
                <a:latin typeface="Times New Roman" panose="02020603050405020304" pitchFamily="18" charset="0"/>
                <a:cs typeface="Times New Roman" panose="02020603050405020304" pitchFamily="18" charset="0"/>
              </a:endParaRPr>
            </a:p>
          </p:txBody>
        </p:sp>
      </p:grpSp>
      <p:cxnSp>
        <p:nvCxnSpPr>
          <p:cNvPr id="17" name="连接符: 肘形 16">
            <a:extLst>
              <a:ext uri="{FF2B5EF4-FFF2-40B4-BE49-F238E27FC236}">
                <a16:creationId xmlns:a16="http://schemas.microsoft.com/office/drawing/2014/main" id="{2C5123C0-17AE-4F24-A995-AADD87B28765}"/>
              </a:ext>
            </a:extLst>
          </p:cNvPr>
          <p:cNvCxnSpPr>
            <a:cxnSpLocks/>
          </p:cNvCxnSpPr>
          <p:nvPr/>
        </p:nvCxnSpPr>
        <p:spPr>
          <a:xfrm>
            <a:off x="5257800" y="1600200"/>
            <a:ext cx="5334000" cy="2654714"/>
          </a:xfrm>
          <a:prstGeom prst="bentConnector3">
            <a:avLst>
              <a:gd name="adj1" fmla="val 32857"/>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DE7985C-94AD-4D95-A617-90F07B7E69E5}"/>
              </a:ext>
            </a:extLst>
          </p:cNvPr>
          <p:cNvSpPr txBox="1"/>
          <p:nvPr/>
        </p:nvSpPr>
        <p:spPr>
          <a:xfrm>
            <a:off x="1524000" y="1009155"/>
            <a:ext cx="1390124" cy="369332"/>
          </a:xfrm>
          <a:prstGeom prst="rect">
            <a:avLst/>
          </a:prstGeom>
          <a:noFill/>
        </p:spPr>
        <p:txBody>
          <a:bodyPr wrap="none" rtlCol="0">
            <a:spAutoFit/>
          </a:bodyPr>
          <a:lstStyle/>
          <a:p>
            <a:r>
              <a:rPr lang="en-US" altLang="zh-CN" dirty="0">
                <a:solidFill>
                  <a:srgbClr val="094676"/>
                </a:solidFill>
                <a:latin typeface="Times New Roman" panose="02020603050405020304" pitchFamily="18" charset="0"/>
                <a:cs typeface="Times New Roman" panose="02020603050405020304" pitchFamily="18" charset="0"/>
              </a:rPr>
              <a:t>CONTENTS</a:t>
            </a:r>
            <a:endParaRPr lang="zh-CN" altLang="en-US" dirty="0">
              <a:solidFill>
                <a:srgbClr val="094676"/>
              </a:solidFill>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05D479AF-CCB6-47B0-A328-82E051D18B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38" y="4443181"/>
            <a:ext cx="4800600" cy="2240821"/>
          </a:xfrm>
          <a:prstGeom prst="rect">
            <a:avLst/>
          </a:prstGeom>
        </p:spPr>
      </p:pic>
      <p:pic>
        <p:nvPicPr>
          <p:cNvPr id="4" name="图片 3">
            <a:extLst>
              <a:ext uri="{FF2B5EF4-FFF2-40B4-BE49-F238E27FC236}">
                <a16:creationId xmlns:a16="http://schemas.microsoft.com/office/drawing/2014/main" id="{6FB0195E-89D4-4458-8BE0-25A323A002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cxnSp>
        <p:nvCxnSpPr>
          <p:cNvPr id="24" name="直接连接符 23">
            <a:extLst>
              <a:ext uri="{FF2B5EF4-FFF2-40B4-BE49-F238E27FC236}">
                <a16:creationId xmlns:a16="http://schemas.microsoft.com/office/drawing/2014/main" id="{AD41AF65-B29D-44E4-BEDF-F71234B663B2}"/>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25" name="等腰三角形 24">
            <a:extLst>
              <a:ext uri="{FF2B5EF4-FFF2-40B4-BE49-F238E27FC236}">
                <a16:creationId xmlns:a16="http://schemas.microsoft.com/office/drawing/2014/main" id="{592A2853-5236-4129-8A3A-D9F7523515A3}"/>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BC5FAAB6-1A28-4F02-9A71-2A2B4415826F}"/>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A434ACBC-81DD-4C9B-8F46-2F48E82F11BF}"/>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5823"/>
    </mc:Choice>
    <mc:Fallback xmlns="">
      <p:transition spd="slow" advTm="582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4576826" cy="690574"/>
          </a:xfrm>
          <a:prstGeom prst="rect">
            <a:avLst/>
          </a:prstGeom>
        </p:spPr>
        <p:txBody>
          <a:bodyPr vert="horz" wrap="square" lIns="0" tIns="13335" rIns="0" bIns="0" rtlCol="0">
            <a:spAutoFit/>
          </a:bodyPr>
          <a:lstStyle/>
          <a:p>
            <a:pPr marL="12700">
              <a:spcBef>
                <a:spcPts val="105"/>
              </a:spcBef>
            </a:pPr>
            <a:r>
              <a:rPr lang="zh-CN" altLang="en-US" sz="4400" dirty="0">
                <a:solidFill>
                  <a:srgbClr val="094676"/>
                </a:solidFill>
                <a:latin typeface="微软雅黑" panose="020B0503020204020204" pitchFamily="34" charset="-122"/>
                <a:ea typeface="微软雅黑" panose="020B0503020204020204" pitchFamily="34" charset="-122"/>
              </a:rPr>
              <a:t>第四问建模</a:t>
            </a:r>
            <a:r>
              <a:rPr lang="zh-CN" altLang="en-US" sz="4400"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4400" dirty="0">
                <a:solidFill>
                  <a:srgbClr val="094676"/>
                </a:solidFill>
                <a:latin typeface="微软雅黑" panose="020B0503020204020204" pitchFamily="34" charset="-122"/>
                <a:ea typeface="微软雅黑" panose="020B0503020204020204" pitchFamily="34" charset="-122"/>
              </a:rPr>
              <a:t>求解</a:t>
            </a:r>
            <a:endParaRPr spc="-1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C0CED9-9630-4F70-9AAE-488831CABA2B}"/>
              </a:ext>
            </a:extLst>
          </p:cNvPr>
          <p:cNvSpPr txBox="1"/>
          <p:nvPr/>
        </p:nvSpPr>
        <p:spPr>
          <a:xfrm>
            <a:off x="6019800" y="879267"/>
            <a:ext cx="1980029"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关键词：差分进化算法</a:t>
            </a:r>
          </a:p>
        </p:txBody>
      </p:sp>
      <p:sp>
        <p:nvSpPr>
          <p:cNvPr id="16" name="文本框 15">
            <a:extLst>
              <a:ext uri="{FF2B5EF4-FFF2-40B4-BE49-F238E27FC236}">
                <a16:creationId xmlns:a16="http://schemas.microsoft.com/office/drawing/2014/main" id="{1F9078B4-8FBA-468E-9A35-2D5774C98D12}"/>
              </a:ext>
            </a:extLst>
          </p:cNvPr>
          <p:cNvSpPr txBox="1"/>
          <p:nvPr/>
        </p:nvSpPr>
        <p:spPr>
          <a:xfrm>
            <a:off x="9619060" y="152400"/>
            <a:ext cx="2420540" cy="584775"/>
          </a:xfrm>
          <a:prstGeom prst="rect">
            <a:avLst/>
          </a:prstGeom>
          <a:noFill/>
        </p:spPr>
        <p:txBody>
          <a:bodyPr wrap="square" rtlCol="0">
            <a:spAutoFit/>
          </a:bodyPr>
          <a:lstStyle/>
          <a:p>
            <a:r>
              <a:rPr lang="zh-CN" altLang="en-US" sz="3200" dirty="0">
                <a:solidFill>
                  <a:srgbClr val="094676"/>
                </a:solidFill>
                <a:latin typeface="微软雅黑" panose="020B0503020204020204" pitchFamily="34" charset="-122"/>
                <a:ea typeface="微软雅黑" panose="020B0503020204020204" pitchFamily="34" charset="-122"/>
              </a:rPr>
              <a:t>核心代码</a:t>
            </a:r>
          </a:p>
        </p:txBody>
      </p:sp>
      <p:sp>
        <p:nvSpPr>
          <p:cNvPr id="8" name="文本框 7">
            <a:extLst>
              <a:ext uri="{FF2B5EF4-FFF2-40B4-BE49-F238E27FC236}">
                <a16:creationId xmlns:a16="http://schemas.microsoft.com/office/drawing/2014/main" id="{428539F3-4A0F-41C9-8013-BD07498DAC7B}"/>
              </a:ext>
            </a:extLst>
          </p:cNvPr>
          <p:cNvSpPr txBox="1"/>
          <p:nvPr/>
        </p:nvSpPr>
        <p:spPr>
          <a:xfrm>
            <a:off x="633663" y="1532021"/>
            <a:ext cx="5943600" cy="4555093"/>
          </a:xfrm>
          <a:prstGeom prst="rect">
            <a:avLst/>
          </a:prstGeom>
          <a:noFill/>
        </p:spPr>
        <p:txBody>
          <a:bodyPr wrap="square" rtlCol="0">
            <a:spAutoFit/>
          </a:bodyPr>
          <a:lstStyle/>
          <a:p>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差分进化算法核心实现</a:t>
            </a:r>
          </a:p>
          <a:p>
            <a:r>
              <a:rPr lang="en-US" altLang="zh-CN" sz="1000" dirty="0">
                <a:solidFill>
                  <a:srgbClr val="094676"/>
                </a:solidFill>
                <a:latin typeface="Times New Roman" panose="02020603050405020304" pitchFamily="18" charset="0"/>
                <a:cs typeface="Times New Roman" panose="02020603050405020304" pitchFamily="18" charset="0"/>
              </a:rPr>
              <a:t>function </a:t>
            </a:r>
            <a:r>
              <a:rPr lang="en-US" altLang="zh-CN" sz="1000" dirty="0" err="1">
                <a:solidFill>
                  <a:srgbClr val="094676"/>
                </a:solidFill>
                <a:latin typeface="Times New Roman" panose="02020603050405020304" pitchFamily="18" charset="0"/>
                <a:cs typeface="Times New Roman" panose="02020603050405020304" pitchFamily="18" charset="0"/>
              </a:rPr>
              <a:t>best_solution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differential_evolution_algorithm</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initial_solution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max_iterations</a:t>
            </a:r>
            <a:r>
              <a:rPr lang="en-US" altLang="zh-CN" sz="1000" dirty="0">
                <a:solidFill>
                  <a:srgbClr val="094676"/>
                </a:solidFill>
                <a:latin typeface="Times New Roman" panose="02020603050405020304" pitchFamily="18" charset="0"/>
                <a:cs typeface="Times New Roman" panose="02020603050405020304" pitchFamily="18" charset="0"/>
              </a:rPr>
              <a:t> = 10000; % </a:t>
            </a:r>
            <a:r>
              <a:rPr lang="zh-CN" altLang="en-US" sz="1000" dirty="0">
                <a:solidFill>
                  <a:srgbClr val="094676"/>
                </a:solidFill>
                <a:latin typeface="Times New Roman" panose="02020603050405020304" pitchFamily="18" charset="0"/>
                <a:cs typeface="Times New Roman" panose="02020603050405020304" pitchFamily="18" charset="0"/>
              </a:rPr>
              <a:t>最大迭代次数</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 = 0.55; % </a:t>
            </a:r>
            <a:r>
              <a:rPr lang="zh-CN" altLang="en-US" sz="1000" dirty="0">
                <a:solidFill>
                  <a:srgbClr val="094676"/>
                </a:solidFill>
                <a:latin typeface="Times New Roman" panose="02020603050405020304" pitchFamily="18" charset="0"/>
                <a:cs typeface="Times New Roman" panose="02020603050405020304" pitchFamily="18" charset="0"/>
              </a:rPr>
              <a:t>缩放因子</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CR = 0.1; % </a:t>
            </a:r>
            <a:r>
              <a:rPr lang="zh-CN" altLang="en-US" sz="1000" dirty="0">
                <a:solidFill>
                  <a:srgbClr val="094676"/>
                </a:solidFill>
                <a:latin typeface="Times New Roman" panose="02020603050405020304" pitchFamily="18" charset="0"/>
                <a:cs typeface="Times New Roman" panose="02020603050405020304" pitchFamily="18" charset="0"/>
              </a:rPr>
              <a:t>交叉概率</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initial_solution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值传递</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fitness_function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当前解适应度值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最佳解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最佳解适应度值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迭代优化</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for iteration = 1:max_iterations</a:t>
            </a:r>
          </a:p>
          <a:p>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生成相邻解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generate_neighbor</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F); % </a:t>
            </a:r>
            <a:r>
              <a:rPr lang="zh-CN" altLang="en-US" sz="1000" dirty="0">
                <a:solidFill>
                  <a:srgbClr val="094676"/>
                </a:solidFill>
                <a:latin typeface="Times New Roman" panose="02020603050405020304" pitchFamily="18" charset="0"/>
                <a:cs typeface="Times New Roman" panose="02020603050405020304" pitchFamily="18" charset="0"/>
              </a:rPr>
              <a:t>通过差分操作生成相邻解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neighbor_value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fitness_function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计算相邻解的适应度值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更新当前解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for </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1:size(</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1)</a:t>
            </a:r>
          </a:p>
          <a:p>
            <a:r>
              <a:rPr lang="en-US" altLang="zh-CN" sz="1000" dirty="0">
                <a:solidFill>
                  <a:srgbClr val="094676"/>
                </a:solidFill>
                <a:latin typeface="Times New Roman" panose="02020603050405020304" pitchFamily="18" charset="0"/>
                <a:cs typeface="Times New Roman" panose="02020603050405020304" pitchFamily="18" charset="0"/>
              </a:rPr>
              <a:t>            if rand() &lt; CR % </a:t>
            </a:r>
            <a:r>
              <a:rPr lang="zh-CN" altLang="en-US" sz="1000" dirty="0">
                <a:solidFill>
                  <a:srgbClr val="094676"/>
                </a:solidFill>
                <a:latin typeface="Times New Roman" panose="02020603050405020304" pitchFamily="18" charset="0"/>
                <a:cs typeface="Times New Roman" panose="02020603050405020304" pitchFamily="18" charset="0"/>
              </a:rPr>
              <a:t>根据交叉概率决定是否更新当前解的第</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zh-CN" altLang="en-US" sz="1000" dirty="0">
                <a:solidFill>
                  <a:srgbClr val="094676"/>
                </a:solidFill>
                <a:latin typeface="Times New Roman" panose="02020603050405020304" pitchFamily="18" charset="0"/>
                <a:cs typeface="Times New Roman" panose="02020603050405020304" pitchFamily="18" charset="0"/>
              </a:rPr>
              <a:t>条线</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 </a:t>
            </a:r>
            <a:r>
              <a:rPr lang="en-US" altLang="zh-CN" sz="1000" dirty="0" err="1">
                <a:solidFill>
                  <a:srgbClr val="094676"/>
                </a:solidFill>
                <a:latin typeface="Times New Roman" panose="02020603050405020304" pitchFamily="18" charset="0"/>
                <a:cs typeface="Times New Roman" panose="02020603050405020304" pitchFamily="18" charset="0"/>
              </a:rPr>
              <a:t>neighbor_solution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fitness_function</a:t>
            </a:r>
            <a:r>
              <a:rPr lang="en-US" altLang="zh-CN" sz="1000" dirty="0">
                <a:solidFill>
                  <a:srgbClr val="094676"/>
                </a:solidFill>
                <a:latin typeface="Times New Roman" panose="02020603050405020304" pitchFamily="18" charset="0"/>
                <a:cs typeface="Times New Roman" panose="02020603050405020304" pitchFamily="18" charset="0"/>
              </a:rPr>
              <a:t>(</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更新当前解的适应度值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更新最佳解</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if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 &gt; </a:t>
            </a:r>
            <a:r>
              <a:rPr lang="en-US" altLang="zh-CN" sz="1000" dirty="0" err="1">
                <a:solidFill>
                  <a:srgbClr val="094676"/>
                </a:solidFill>
                <a:latin typeface="Times New Roman" panose="02020603050405020304" pitchFamily="18" charset="0"/>
                <a:cs typeface="Times New Roman" panose="02020603050405020304" pitchFamily="18" charset="0"/>
              </a:rPr>
              <a:t>best_value</a:t>
            </a:r>
            <a:endParaRPr lang="en-US" altLang="zh-CN" sz="1000" dirty="0">
              <a:solidFill>
                <a:srgbClr val="094676"/>
              </a:solidFill>
              <a:latin typeface="Times New Roman" panose="02020603050405020304" pitchFamily="18" charset="0"/>
              <a:cs typeface="Times New Roman" panose="02020603050405020304" pitchFamily="18" charset="0"/>
            </a:endParaRP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best_solution</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current_solution</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best_value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current_value</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end</a:t>
            </a:r>
            <a:endParaRPr lang="zh-CN" altLang="en-US" sz="1000" dirty="0">
              <a:solidFill>
                <a:srgbClr val="094676"/>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666314E0-3E79-430A-BE14-300C7D0832D0}"/>
              </a:ext>
            </a:extLst>
          </p:cNvPr>
          <p:cNvSpPr txBox="1"/>
          <p:nvPr/>
        </p:nvSpPr>
        <p:spPr>
          <a:xfrm>
            <a:off x="6148137" y="1524000"/>
            <a:ext cx="5410200" cy="4555093"/>
          </a:xfrm>
          <a:prstGeom prst="rect">
            <a:avLst/>
          </a:prstGeom>
          <a:noFill/>
        </p:spPr>
        <p:txBody>
          <a:bodyPr wrap="square" rtlCol="0">
            <a:spAutoFit/>
          </a:bodyPr>
          <a:lstStyle/>
          <a:p>
            <a:r>
              <a:rPr lang="en-US" altLang="zh-CN" sz="1000" dirty="0">
                <a:solidFill>
                  <a:srgbClr val="094676"/>
                </a:solidFill>
                <a:latin typeface="Times New Roman" panose="02020603050405020304" pitchFamily="18" charset="0"/>
                <a:cs typeface="Times New Roman" panose="02020603050405020304" pitchFamily="18" charset="0"/>
              </a:rPr>
              <a:t>% </a:t>
            </a:r>
            <a:r>
              <a:rPr lang="zh-CN" altLang="en-US" sz="1000" dirty="0">
                <a:solidFill>
                  <a:srgbClr val="094676"/>
                </a:solidFill>
                <a:latin typeface="Times New Roman" panose="02020603050405020304" pitchFamily="18" charset="0"/>
                <a:cs typeface="Times New Roman" panose="02020603050405020304" pitchFamily="18" charset="0"/>
              </a:rPr>
              <a:t>适应度函数</a:t>
            </a:r>
          </a:p>
          <a:p>
            <a:r>
              <a:rPr lang="en-US" altLang="zh-CN" sz="1000" dirty="0">
                <a:solidFill>
                  <a:srgbClr val="094676"/>
                </a:solidFill>
                <a:latin typeface="Times New Roman" panose="02020603050405020304" pitchFamily="18" charset="0"/>
                <a:cs typeface="Times New Roman" panose="02020603050405020304" pitchFamily="18" charset="0"/>
              </a:rPr>
              <a:t>function </a:t>
            </a:r>
            <a:r>
              <a:rPr lang="en-US" altLang="zh-CN" sz="1000" dirty="0" err="1">
                <a:solidFill>
                  <a:srgbClr val="094676"/>
                </a:solidFill>
                <a:latin typeface="Times New Roman" panose="02020603050405020304" pitchFamily="18" charset="0"/>
                <a:cs typeface="Times New Roman" panose="02020603050405020304" pitchFamily="18" charset="0"/>
              </a:rPr>
              <a:t>fitness_value</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fitness_function</a:t>
            </a:r>
            <a:r>
              <a:rPr lang="en-US" altLang="zh-CN" sz="1000" dirty="0">
                <a:solidFill>
                  <a:srgbClr val="094676"/>
                </a:solidFill>
                <a:latin typeface="Times New Roman" panose="02020603050405020304" pitchFamily="18" charset="0"/>
                <a:cs typeface="Times New Roman" panose="02020603050405020304" pitchFamily="18" charset="0"/>
              </a:rPr>
              <a:t>(lines, </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a:t>
            </a:r>
          </a:p>
          <a:p>
            <a:r>
              <a:rPr lang="en-US" altLang="zh-CN" sz="1000" dirty="0">
                <a:solidFill>
                  <a:srgbClr val="094676"/>
                </a:solidFill>
                <a:latin typeface="Times New Roman" panose="02020603050405020304" pitchFamily="18" charset="0"/>
                <a:cs typeface="Times New Roman" panose="02020603050405020304" pitchFamily="18" charset="0"/>
              </a:rPr>
              <a:t>    height = size(</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 1); width = size(</a:t>
            </a:r>
            <a:r>
              <a:rPr lang="en-US" altLang="zh-CN" sz="1000" dirty="0" err="1">
                <a:solidFill>
                  <a:srgbClr val="094676"/>
                </a:solidFill>
                <a:latin typeface="Times New Roman" panose="02020603050405020304" pitchFamily="18" charset="0"/>
                <a:cs typeface="Times New Roman" panose="02020603050405020304" pitchFamily="18" charset="0"/>
              </a:rPr>
              <a:t>depth_map</a:t>
            </a:r>
            <a:r>
              <a:rPr lang="en-US" altLang="zh-CN" sz="1000" dirty="0">
                <a:solidFill>
                  <a:srgbClr val="094676"/>
                </a:solidFill>
                <a:latin typeface="Times New Roman" panose="02020603050405020304" pitchFamily="18" charset="0"/>
                <a:cs typeface="Times New Roman" panose="02020603050405020304" pitchFamily="18" charset="0"/>
              </a:rPr>
              <a:t>, 2); % </a:t>
            </a:r>
            <a:r>
              <a:rPr lang="zh-CN" altLang="en-US" sz="1000" dirty="0">
                <a:solidFill>
                  <a:srgbClr val="094676"/>
                </a:solidFill>
                <a:latin typeface="Times New Roman" panose="02020603050405020304" pitchFamily="18" charset="0"/>
                <a:cs typeface="Times New Roman" panose="02020603050405020304" pitchFamily="18" charset="0"/>
              </a:rPr>
              <a:t>获取深度图的高度、宽度</a:t>
            </a:r>
          </a:p>
          <a:p>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长度归一化因子</a:t>
            </a:r>
            <a:r>
              <a:rPr lang="en-US" altLang="zh-CN" sz="1000" dirty="0">
                <a:solidFill>
                  <a:srgbClr val="094676"/>
                </a:solidFill>
                <a:latin typeface="Times New Roman" panose="02020603050405020304" pitchFamily="18" charset="0"/>
                <a:cs typeface="Times New Roman" panose="02020603050405020304" pitchFamily="18" charset="0"/>
              </a:rPr>
              <a:t>l</a:t>
            </a:r>
            <a:endParaRPr lang="zh-CN" altLang="en-US" sz="1000" dirty="0">
              <a:solidFill>
                <a:srgbClr val="094676"/>
              </a:solidFill>
              <a:latin typeface="Times New Roman" panose="02020603050405020304" pitchFamily="18" charset="0"/>
              <a:cs typeface="Times New Roman" panose="02020603050405020304" pitchFamily="18" charset="0"/>
            </a:endParaRP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total_length</a:t>
            </a:r>
            <a:r>
              <a:rPr lang="en-US" altLang="zh-CN" sz="1000" dirty="0">
                <a:solidFill>
                  <a:srgbClr val="094676"/>
                </a:solidFill>
                <a:latin typeface="Times New Roman" panose="02020603050405020304" pitchFamily="18" charset="0"/>
                <a:cs typeface="Times New Roman" panose="02020603050405020304" pitchFamily="18" charset="0"/>
              </a:rPr>
              <a:t> = height * size(lines, 1); l = 1 / </a:t>
            </a:r>
            <a:r>
              <a:rPr lang="en-US" altLang="zh-CN" sz="1000" dirty="0" err="1">
                <a:solidFill>
                  <a:srgbClr val="094676"/>
                </a:solidFill>
                <a:latin typeface="Times New Roman" panose="02020603050405020304" pitchFamily="18" charset="0"/>
                <a:cs typeface="Times New Roman" panose="02020603050405020304" pitchFamily="18" charset="0"/>
              </a:rPr>
              <a:t>total_length</a:t>
            </a:r>
            <a:r>
              <a:rPr lang="en-US" altLang="zh-CN" sz="1000" dirty="0">
                <a:solidFill>
                  <a:srgbClr val="094676"/>
                </a:solidFill>
                <a:latin typeface="Times New Roman" panose="02020603050405020304" pitchFamily="18" charset="0"/>
                <a:cs typeface="Times New Roman" panose="02020603050405020304" pitchFamily="18" charset="0"/>
              </a:rPr>
              <a:t>; </a:t>
            </a:r>
          </a:p>
          <a:p>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未覆盖区域归一化因子</a:t>
            </a:r>
            <a:r>
              <a:rPr lang="en-US" altLang="zh-CN" sz="1000" dirty="0">
                <a:solidFill>
                  <a:srgbClr val="094676"/>
                </a:solidFill>
                <a:latin typeface="Times New Roman" panose="02020603050405020304" pitchFamily="18" charset="0"/>
                <a:cs typeface="Times New Roman" panose="02020603050405020304" pitchFamily="18" charset="0"/>
              </a:rPr>
              <a:t>m</a:t>
            </a:r>
            <a:endParaRPr lang="zh-CN" altLang="en-US" sz="1000" dirty="0">
              <a:solidFill>
                <a:srgbClr val="094676"/>
              </a:solidFill>
              <a:latin typeface="Times New Roman" panose="02020603050405020304" pitchFamily="18" charset="0"/>
              <a:cs typeface="Times New Roman" panose="02020603050405020304" pitchFamily="18" charset="0"/>
            </a:endParaRP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covered_area</a:t>
            </a:r>
            <a:r>
              <a:rPr lang="en-US" altLang="zh-CN" sz="1000" dirty="0">
                <a:solidFill>
                  <a:srgbClr val="094676"/>
                </a:solidFill>
                <a:latin typeface="Times New Roman" panose="02020603050405020304" pitchFamily="18" charset="0"/>
                <a:cs typeface="Times New Roman" panose="02020603050405020304" pitchFamily="18" charset="0"/>
              </a:rPr>
              <a:t> = height * sum(lines(:, 2) - lines(:, 1)); </a:t>
            </a:r>
            <a:r>
              <a:rPr lang="en-US" altLang="zh-CN" sz="1000" dirty="0" err="1">
                <a:solidFill>
                  <a:srgbClr val="094676"/>
                </a:solidFill>
                <a:latin typeface="Times New Roman" panose="02020603050405020304" pitchFamily="18" charset="0"/>
                <a:cs typeface="Times New Roman" panose="02020603050405020304" pitchFamily="18" charset="0"/>
              </a:rPr>
              <a:t>missed_area</a:t>
            </a:r>
            <a:r>
              <a:rPr lang="en-US" altLang="zh-CN" sz="1000" dirty="0">
                <a:solidFill>
                  <a:srgbClr val="094676"/>
                </a:solidFill>
                <a:latin typeface="Times New Roman" panose="02020603050405020304" pitchFamily="18" charset="0"/>
                <a:cs typeface="Times New Roman" panose="02020603050405020304" pitchFamily="18" charset="0"/>
              </a:rPr>
              <a:t> = height * width - </a:t>
            </a:r>
            <a:r>
              <a:rPr lang="en-US" altLang="zh-CN" sz="1000" dirty="0" err="1">
                <a:solidFill>
                  <a:srgbClr val="094676"/>
                </a:solidFill>
                <a:latin typeface="Times New Roman" panose="02020603050405020304" pitchFamily="18" charset="0"/>
                <a:cs typeface="Times New Roman" panose="02020603050405020304" pitchFamily="18" charset="0"/>
              </a:rPr>
              <a:t>covered_area</a:t>
            </a:r>
            <a:r>
              <a:rPr lang="en-US" altLang="zh-CN" sz="1000" dirty="0">
                <a:solidFill>
                  <a:srgbClr val="094676"/>
                </a:solidFill>
                <a:latin typeface="Times New Roman" panose="02020603050405020304" pitchFamily="18" charset="0"/>
                <a:cs typeface="Times New Roman" panose="02020603050405020304" pitchFamily="18" charset="0"/>
              </a:rPr>
              <a:t>; </a:t>
            </a:r>
          </a:p>
          <a:p>
            <a:r>
              <a:rPr lang="en-US" altLang="zh-CN" sz="1000" dirty="0">
                <a:solidFill>
                  <a:srgbClr val="094676"/>
                </a:solidFill>
                <a:latin typeface="Times New Roman" panose="02020603050405020304" pitchFamily="18" charset="0"/>
                <a:cs typeface="Times New Roman" panose="02020603050405020304" pitchFamily="18" charset="0"/>
              </a:rPr>
              <a:t>    m = 1 / </a:t>
            </a:r>
            <a:r>
              <a:rPr lang="en-US" altLang="zh-CN" sz="1000" dirty="0" err="1">
                <a:solidFill>
                  <a:srgbClr val="094676"/>
                </a:solidFill>
                <a:latin typeface="Times New Roman" panose="02020603050405020304" pitchFamily="18" charset="0"/>
                <a:cs typeface="Times New Roman" panose="02020603050405020304" pitchFamily="18" charset="0"/>
              </a:rPr>
              <a:t>missed_area</a:t>
            </a:r>
            <a:r>
              <a:rPr lang="en-US" altLang="zh-CN" sz="1000" dirty="0">
                <a:solidFill>
                  <a:srgbClr val="094676"/>
                </a:solidFill>
                <a:latin typeface="Times New Roman" panose="02020603050405020304" pitchFamily="18" charset="0"/>
                <a:cs typeface="Times New Roman" panose="02020603050405020304" pitchFamily="18" charset="0"/>
              </a:rPr>
              <a:t>; </a:t>
            </a:r>
            <a:endParaRPr lang="zh-CN" altLang="en-US" sz="1000" dirty="0">
              <a:solidFill>
                <a:srgbClr val="094676"/>
              </a:solidFill>
              <a:latin typeface="Times New Roman" panose="02020603050405020304" pitchFamily="18" charset="0"/>
              <a:cs typeface="Times New Roman" panose="02020603050405020304" pitchFamily="18" charset="0"/>
            </a:endParaRPr>
          </a:p>
          <a:p>
            <a:r>
              <a:rPr lang="en-US" altLang="zh-CN" sz="1000" dirty="0">
                <a:solidFill>
                  <a:srgbClr val="094676"/>
                </a:solidFill>
                <a:latin typeface="Times New Roman" panose="02020603050405020304" pitchFamily="18" charset="0"/>
                <a:cs typeface="Times New Roman" panose="02020603050405020304" pitchFamily="18" charset="0"/>
              </a:rPr>
              <a:t>    c = </a:t>
            </a:r>
            <a:r>
              <a:rPr lang="en-US" altLang="zh-CN" sz="1000" dirty="0" err="1">
                <a:solidFill>
                  <a:srgbClr val="094676"/>
                </a:solidFill>
                <a:latin typeface="Times New Roman" panose="02020603050405020304" pitchFamily="18" charset="0"/>
                <a:cs typeface="Times New Roman" panose="02020603050405020304" pitchFamily="18" charset="0"/>
              </a:rPr>
              <a:t>covered_area</a:t>
            </a:r>
            <a:r>
              <a:rPr lang="en-US" altLang="zh-CN" sz="1000" dirty="0">
                <a:solidFill>
                  <a:srgbClr val="094676"/>
                </a:solidFill>
                <a:latin typeface="Times New Roman" panose="02020603050405020304" pitchFamily="18" charset="0"/>
                <a:cs typeface="Times New Roman" panose="02020603050405020304" pitchFamily="18" charset="0"/>
              </a:rPr>
              <a:t> / (height * width); % </a:t>
            </a:r>
            <a:r>
              <a:rPr lang="zh-CN" altLang="en-US" sz="1000" dirty="0">
                <a:solidFill>
                  <a:srgbClr val="094676"/>
                </a:solidFill>
                <a:latin typeface="Times New Roman" panose="02020603050405020304" pitchFamily="18" charset="0"/>
                <a:cs typeface="Times New Roman" panose="02020603050405020304" pitchFamily="18" charset="0"/>
              </a:rPr>
              <a:t>覆盖率归一化因子</a:t>
            </a:r>
            <a:r>
              <a:rPr lang="en-US" altLang="zh-CN" sz="1000" dirty="0">
                <a:solidFill>
                  <a:srgbClr val="094676"/>
                </a:solidFill>
                <a:latin typeface="Times New Roman" panose="02020603050405020304" pitchFamily="18" charset="0"/>
                <a:cs typeface="Times New Roman" panose="02020603050405020304" pitchFamily="18" charset="0"/>
              </a:rPr>
              <a:t>c</a:t>
            </a:r>
          </a:p>
          <a:p>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重叠区域归一化因子</a:t>
            </a:r>
            <a:r>
              <a:rPr lang="en-US" altLang="zh-CN" sz="1000" dirty="0">
                <a:solidFill>
                  <a:srgbClr val="094676"/>
                </a:solidFill>
                <a:latin typeface="Times New Roman" panose="02020603050405020304" pitchFamily="18" charset="0"/>
                <a:cs typeface="Times New Roman" panose="02020603050405020304" pitchFamily="18" charset="0"/>
              </a:rPr>
              <a:t>o</a:t>
            </a:r>
            <a:endParaRPr lang="zh-CN" altLang="en-US" sz="1000" dirty="0">
              <a:solidFill>
                <a:srgbClr val="094676"/>
              </a:solidFill>
              <a:latin typeface="Times New Roman" panose="02020603050405020304" pitchFamily="18" charset="0"/>
              <a:cs typeface="Times New Roman" panose="02020603050405020304" pitchFamily="18" charset="0"/>
            </a:endParaRP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overlap_area</a:t>
            </a:r>
            <a:r>
              <a:rPr lang="en-US" altLang="zh-CN" sz="1000" dirty="0">
                <a:solidFill>
                  <a:srgbClr val="094676"/>
                </a:solidFill>
                <a:latin typeface="Times New Roman" panose="02020603050405020304" pitchFamily="18" charset="0"/>
                <a:cs typeface="Times New Roman" panose="02020603050405020304" pitchFamily="18" charset="0"/>
              </a:rPr>
              <a:t> = 0;</a:t>
            </a:r>
          </a:p>
          <a:p>
            <a:r>
              <a:rPr lang="en-US" altLang="zh-CN" sz="1000" dirty="0">
                <a:solidFill>
                  <a:srgbClr val="094676"/>
                </a:solidFill>
                <a:latin typeface="Times New Roman" panose="02020603050405020304" pitchFamily="18" charset="0"/>
                <a:cs typeface="Times New Roman" panose="02020603050405020304" pitchFamily="18" charset="0"/>
              </a:rPr>
              <a:t>    for </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 2:size(lines, 1)</a:t>
            </a:r>
          </a:p>
          <a:p>
            <a:r>
              <a:rPr lang="en-US" altLang="zh-CN" sz="1000" dirty="0">
                <a:solidFill>
                  <a:srgbClr val="094676"/>
                </a:solidFill>
                <a:latin typeface="Times New Roman" panose="02020603050405020304" pitchFamily="18" charset="0"/>
                <a:cs typeface="Times New Roman" panose="02020603050405020304" pitchFamily="18" charset="0"/>
              </a:rPr>
              <a:t>        overlap = lines(</a:t>
            </a:r>
            <a:r>
              <a:rPr lang="en-US" altLang="zh-CN" sz="1000" dirty="0" err="1">
                <a:solidFill>
                  <a:srgbClr val="094676"/>
                </a:solidFill>
                <a:latin typeface="Times New Roman" panose="02020603050405020304" pitchFamily="18" charset="0"/>
                <a:cs typeface="Times New Roman" panose="02020603050405020304" pitchFamily="18" charset="0"/>
              </a:rPr>
              <a:t>i</a:t>
            </a:r>
            <a:r>
              <a:rPr lang="en-US" altLang="zh-CN" sz="1000" dirty="0">
                <a:solidFill>
                  <a:srgbClr val="094676"/>
                </a:solidFill>
                <a:latin typeface="Times New Roman" panose="02020603050405020304" pitchFamily="18" charset="0"/>
                <a:cs typeface="Times New Roman" panose="02020603050405020304" pitchFamily="18" charset="0"/>
              </a:rPr>
              <a:t>, 1) - lines(i-1, 2); % </a:t>
            </a:r>
            <a:r>
              <a:rPr lang="zh-CN" altLang="en-US" sz="1000" dirty="0">
                <a:solidFill>
                  <a:srgbClr val="094676"/>
                </a:solidFill>
                <a:latin typeface="Times New Roman" panose="02020603050405020304" pitchFamily="18" charset="0"/>
                <a:cs typeface="Times New Roman" panose="02020603050405020304" pitchFamily="18" charset="0"/>
              </a:rPr>
              <a:t>计算当前线与前一条线的重叠区域</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if overlap &lt; 0 % </a:t>
            </a:r>
            <a:r>
              <a:rPr lang="zh-CN" altLang="en-US" sz="1000" dirty="0">
                <a:solidFill>
                  <a:srgbClr val="094676"/>
                </a:solidFill>
                <a:latin typeface="Times New Roman" panose="02020603050405020304" pitchFamily="18" charset="0"/>
                <a:cs typeface="Times New Roman" panose="02020603050405020304" pitchFamily="18" charset="0"/>
              </a:rPr>
              <a:t>如果重叠区域小于</a:t>
            </a:r>
            <a:r>
              <a:rPr lang="en-US" altLang="zh-CN" sz="1000" dirty="0">
                <a:solidFill>
                  <a:srgbClr val="094676"/>
                </a:solidFill>
                <a:latin typeface="Times New Roman" panose="02020603050405020304" pitchFamily="18" charset="0"/>
                <a:cs typeface="Times New Roman" panose="02020603050405020304" pitchFamily="18" charset="0"/>
              </a:rPr>
              <a:t>0</a:t>
            </a:r>
            <a:r>
              <a:rPr lang="zh-CN" altLang="en-US" sz="1000" dirty="0">
                <a:solidFill>
                  <a:srgbClr val="094676"/>
                </a:solidFill>
                <a:latin typeface="Times New Roman" panose="02020603050405020304" pitchFamily="18" charset="0"/>
                <a:cs typeface="Times New Roman" panose="02020603050405020304" pitchFamily="18" charset="0"/>
              </a:rPr>
              <a:t>，则说明有重叠</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overlap_area</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overlap_area</a:t>
            </a:r>
            <a:r>
              <a:rPr lang="en-US" altLang="zh-CN" sz="1000" dirty="0">
                <a:solidFill>
                  <a:srgbClr val="094676"/>
                </a:solidFill>
                <a:latin typeface="Times New Roman" panose="02020603050405020304" pitchFamily="18" charset="0"/>
                <a:cs typeface="Times New Roman" panose="02020603050405020304" pitchFamily="18" charset="0"/>
              </a:rPr>
              <a:t> - overlap; % </a:t>
            </a:r>
            <a:r>
              <a:rPr lang="zh-CN" altLang="en-US" sz="1000" dirty="0">
                <a:solidFill>
                  <a:srgbClr val="094676"/>
                </a:solidFill>
                <a:latin typeface="Times New Roman" panose="02020603050405020304" pitchFamily="18" charset="0"/>
                <a:cs typeface="Times New Roman" panose="02020603050405020304" pitchFamily="18" charset="0"/>
              </a:rPr>
              <a:t>累计重叠区域面积</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end</a:t>
            </a:r>
          </a:p>
          <a:p>
            <a:r>
              <a:rPr lang="en-US" altLang="zh-CN" sz="1000" dirty="0">
                <a:solidFill>
                  <a:srgbClr val="094676"/>
                </a:solidFill>
                <a:latin typeface="Times New Roman" panose="02020603050405020304" pitchFamily="18" charset="0"/>
                <a:cs typeface="Times New Roman" panose="02020603050405020304" pitchFamily="18" charset="0"/>
              </a:rPr>
              <a:t>    end</a:t>
            </a:r>
          </a:p>
          <a:p>
            <a:r>
              <a:rPr lang="en-US" altLang="zh-CN"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excess_overlap</a:t>
            </a:r>
            <a:r>
              <a:rPr lang="en-US" altLang="zh-CN" sz="1000" dirty="0">
                <a:solidFill>
                  <a:srgbClr val="094676"/>
                </a:solidFill>
                <a:latin typeface="Times New Roman" panose="02020603050405020304" pitchFamily="18" charset="0"/>
                <a:cs typeface="Times New Roman" panose="02020603050405020304" pitchFamily="18" charset="0"/>
              </a:rPr>
              <a:t> = </a:t>
            </a:r>
            <a:r>
              <a:rPr lang="en-US" altLang="zh-CN" sz="1000" dirty="0" err="1">
                <a:solidFill>
                  <a:srgbClr val="094676"/>
                </a:solidFill>
                <a:latin typeface="Times New Roman" panose="02020603050405020304" pitchFamily="18" charset="0"/>
                <a:cs typeface="Times New Roman" panose="02020603050405020304" pitchFamily="18" charset="0"/>
              </a:rPr>
              <a:t>overlap_area</a:t>
            </a:r>
            <a:r>
              <a:rPr lang="en-US" altLang="zh-CN" sz="1000" dirty="0">
                <a:solidFill>
                  <a:srgbClr val="094676"/>
                </a:solidFill>
                <a:latin typeface="Times New Roman" panose="02020603050405020304" pitchFamily="18" charset="0"/>
                <a:cs typeface="Times New Roman" panose="02020603050405020304" pitchFamily="18" charset="0"/>
              </a:rPr>
              <a:t> - width * 0.2; % </a:t>
            </a:r>
            <a:r>
              <a:rPr lang="zh-CN" altLang="en-US" sz="1000" dirty="0">
                <a:solidFill>
                  <a:srgbClr val="094676"/>
                </a:solidFill>
                <a:latin typeface="Times New Roman" panose="02020603050405020304" pitchFamily="18" charset="0"/>
                <a:cs typeface="Times New Roman" panose="02020603050405020304" pitchFamily="18" charset="0"/>
              </a:rPr>
              <a:t>计算超出的重叠区域面积</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o = 1 / </a:t>
            </a:r>
            <a:r>
              <a:rPr lang="en-US" altLang="zh-CN" sz="1000" dirty="0" err="1">
                <a:solidFill>
                  <a:srgbClr val="094676"/>
                </a:solidFill>
                <a:latin typeface="Times New Roman" panose="02020603050405020304" pitchFamily="18" charset="0"/>
                <a:cs typeface="Times New Roman" panose="02020603050405020304" pitchFamily="18" charset="0"/>
              </a:rPr>
              <a:t>excess_overlap</a:t>
            </a:r>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重叠区域归一化因子</a:t>
            </a:r>
          </a:p>
          <a:p>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权重</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a:solidFill>
                  <a:srgbClr val="094676"/>
                </a:solidFill>
                <a:latin typeface="Times New Roman" panose="02020603050405020304" pitchFamily="18" charset="0"/>
                <a:cs typeface="Times New Roman" panose="02020603050405020304" pitchFamily="18" charset="0"/>
              </a:rPr>
              <a:t>w1 = 0.4;</a:t>
            </a:r>
          </a:p>
          <a:p>
            <a:r>
              <a:rPr lang="en-US" altLang="zh-CN" sz="1000" dirty="0">
                <a:solidFill>
                  <a:srgbClr val="094676"/>
                </a:solidFill>
                <a:latin typeface="Times New Roman" panose="02020603050405020304" pitchFamily="18" charset="0"/>
                <a:cs typeface="Times New Roman" panose="02020603050405020304" pitchFamily="18" charset="0"/>
              </a:rPr>
              <a:t>    w2 = 0.4;</a:t>
            </a:r>
          </a:p>
          <a:p>
            <a:r>
              <a:rPr lang="en-US" altLang="zh-CN" sz="1000" dirty="0">
                <a:solidFill>
                  <a:srgbClr val="094676"/>
                </a:solidFill>
                <a:latin typeface="Times New Roman" panose="02020603050405020304" pitchFamily="18" charset="0"/>
                <a:cs typeface="Times New Roman" panose="02020603050405020304" pitchFamily="18" charset="0"/>
              </a:rPr>
              <a:t>    w3 = 0.1;</a:t>
            </a:r>
          </a:p>
          <a:p>
            <a:r>
              <a:rPr lang="en-US" altLang="zh-CN" sz="1000" dirty="0">
                <a:solidFill>
                  <a:srgbClr val="094676"/>
                </a:solidFill>
                <a:latin typeface="Times New Roman" panose="02020603050405020304" pitchFamily="18" charset="0"/>
                <a:cs typeface="Times New Roman" panose="02020603050405020304" pitchFamily="18" charset="0"/>
              </a:rPr>
              <a:t>    w4 = 0.1;</a:t>
            </a:r>
          </a:p>
          <a:p>
            <a:r>
              <a:rPr lang="en-US" altLang="zh-CN" sz="1000" dirty="0">
                <a:solidFill>
                  <a:srgbClr val="094676"/>
                </a:solidFill>
                <a:latin typeface="Times New Roman" panose="02020603050405020304" pitchFamily="18" charset="0"/>
                <a:cs typeface="Times New Roman" panose="02020603050405020304" pitchFamily="18" charset="0"/>
              </a:rPr>
              <a:t>    % </a:t>
            </a:r>
            <a:r>
              <a:rPr lang="zh-CN" altLang="en-US" sz="1000" dirty="0">
                <a:solidFill>
                  <a:srgbClr val="094676"/>
                </a:solidFill>
                <a:latin typeface="Times New Roman" panose="02020603050405020304" pitchFamily="18" charset="0"/>
                <a:cs typeface="Times New Roman" panose="02020603050405020304" pitchFamily="18" charset="0"/>
              </a:rPr>
              <a:t>计算适应度值</a:t>
            </a:r>
          </a:p>
          <a:p>
            <a:r>
              <a:rPr lang="zh-CN" altLang="en-US" sz="1000" dirty="0">
                <a:solidFill>
                  <a:srgbClr val="094676"/>
                </a:solidFill>
                <a:latin typeface="Times New Roman" panose="02020603050405020304" pitchFamily="18" charset="0"/>
                <a:cs typeface="Times New Roman" panose="02020603050405020304" pitchFamily="18" charset="0"/>
              </a:rPr>
              <a:t>    </a:t>
            </a:r>
            <a:r>
              <a:rPr lang="en-US" altLang="zh-CN" sz="1000" dirty="0" err="1">
                <a:solidFill>
                  <a:srgbClr val="094676"/>
                </a:solidFill>
                <a:latin typeface="Times New Roman" panose="02020603050405020304" pitchFamily="18" charset="0"/>
                <a:cs typeface="Times New Roman" panose="02020603050405020304" pitchFamily="18" charset="0"/>
              </a:rPr>
              <a:t>fitness_value</a:t>
            </a:r>
            <a:r>
              <a:rPr lang="en-US" altLang="zh-CN" sz="1000" dirty="0">
                <a:solidFill>
                  <a:srgbClr val="094676"/>
                </a:solidFill>
                <a:latin typeface="Times New Roman" panose="02020603050405020304" pitchFamily="18" charset="0"/>
                <a:cs typeface="Times New Roman" panose="02020603050405020304" pitchFamily="18" charset="0"/>
              </a:rPr>
              <a:t> = (w1 * l + w2 * m + w3 * o + w4 * c) / 1e34; % </a:t>
            </a:r>
            <a:r>
              <a:rPr lang="zh-CN" altLang="en-US" sz="1000" dirty="0">
                <a:solidFill>
                  <a:srgbClr val="094676"/>
                </a:solidFill>
                <a:latin typeface="Times New Roman" panose="02020603050405020304" pitchFamily="18" charset="0"/>
                <a:cs typeface="Times New Roman" panose="02020603050405020304" pitchFamily="18" charset="0"/>
              </a:rPr>
              <a:t>综合考虑归一化因子和权重计算适应度值</a:t>
            </a:r>
          </a:p>
          <a:p>
            <a:r>
              <a:rPr lang="en-US" altLang="zh-CN" sz="1000" dirty="0">
                <a:solidFill>
                  <a:srgbClr val="094676"/>
                </a:solidFill>
                <a:latin typeface="Times New Roman" panose="02020603050405020304" pitchFamily="18" charset="0"/>
                <a:cs typeface="Times New Roman" panose="02020603050405020304" pitchFamily="18" charset="0"/>
              </a:rPr>
              <a:t>end</a:t>
            </a:r>
            <a:endParaRPr lang="zh-CN" altLang="en-US" sz="1000" dirty="0">
              <a:solidFill>
                <a:srgbClr val="094676"/>
              </a:solidFill>
              <a:latin typeface="Times New Roman" panose="02020603050405020304" pitchFamily="18" charset="0"/>
              <a:cs typeface="Times New Roman" panose="02020603050405020304" pitchFamily="18" charset="0"/>
            </a:endParaRPr>
          </a:p>
          <a:p>
            <a:endParaRPr lang="zh-CN" altLang="en-US" sz="1000" dirty="0">
              <a:solidFill>
                <a:srgbClr val="094676"/>
              </a:solidFill>
              <a:latin typeface="Times New Roman" panose="02020603050405020304" pitchFamily="18" charset="0"/>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1E8AE5A0-CD6F-4BA4-806E-C58C88DA97B4}"/>
              </a:ext>
            </a:extLst>
          </p:cNvPr>
          <p:cNvCxnSpPr/>
          <p:nvPr/>
        </p:nvCxnSpPr>
        <p:spPr>
          <a:xfrm>
            <a:off x="4267200" y="3733800"/>
            <a:ext cx="18288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757070C1-7DE6-40BD-9B13-98BD46DD3497}"/>
              </a:ext>
            </a:extLst>
          </p:cNvPr>
          <p:cNvGrpSpPr/>
          <p:nvPr/>
        </p:nvGrpSpPr>
        <p:grpSpPr>
          <a:xfrm>
            <a:off x="3505200" y="6272020"/>
            <a:ext cx="8763000" cy="444758"/>
            <a:chOff x="3505200" y="6272020"/>
            <a:chExt cx="8763000" cy="444758"/>
          </a:xfrm>
        </p:grpSpPr>
        <p:sp>
          <p:nvSpPr>
            <p:cNvPr id="6" name="等腰三角形 5">
              <a:extLst>
                <a:ext uri="{FF2B5EF4-FFF2-40B4-BE49-F238E27FC236}">
                  <a16:creationId xmlns:a16="http://schemas.microsoft.com/office/drawing/2014/main" id="{55C542FC-FAB6-4B0A-88FA-6F3F42E7D3C8}"/>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2A15F7DC-153B-4DDD-85D4-9AEEDAB60774}"/>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12" name="等腰三角形 11">
              <a:extLst>
                <a:ext uri="{FF2B5EF4-FFF2-40B4-BE49-F238E27FC236}">
                  <a16:creationId xmlns:a16="http://schemas.microsoft.com/office/drawing/2014/main" id="{F2F810A3-46B2-4E18-AD45-666D3D53FC80}"/>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18" name="直接连接符 17">
            <a:extLst>
              <a:ext uri="{FF2B5EF4-FFF2-40B4-BE49-F238E27FC236}">
                <a16:creationId xmlns:a16="http://schemas.microsoft.com/office/drawing/2014/main" id="{305B1744-6873-448E-A32B-92192E9A3D99}"/>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19" name="图片 18">
            <a:extLst>
              <a:ext uri="{FF2B5EF4-FFF2-40B4-BE49-F238E27FC236}">
                <a16:creationId xmlns:a16="http://schemas.microsoft.com/office/drawing/2014/main" id="{AA12EFA9-E07E-42D3-8855-28E0D5D573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Tree>
    <p:extLst>
      <p:ext uri="{BB962C8B-B14F-4D97-AF65-F5344CB8AC3E}">
        <p14:creationId xmlns:p14="http://schemas.microsoft.com/office/powerpoint/2010/main" val="2906249738"/>
      </p:ext>
    </p:extLst>
  </p:cSld>
  <p:clrMapOvr>
    <a:masterClrMapping/>
  </p:clrMapOvr>
  <mc:AlternateContent xmlns:mc="http://schemas.openxmlformats.org/markup-compatibility/2006" xmlns:p14="http://schemas.microsoft.com/office/powerpoint/2010/main">
    <mc:Choice Requires="p14">
      <p:transition spd="slow" p14:dur="2000" advTm="8999"/>
    </mc:Choice>
    <mc:Fallback xmlns="">
      <p:transition spd="slow" advTm="8999"/>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8618A558-783B-4B27-BC8B-BD336BA352A6}"/>
              </a:ext>
            </a:extLst>
          </p:cNvPr>
          <p:cNvGrpSpPr/>
          <p:nvPr/>
        </p:nvGrpSpPr>
        <p:grpSpPr>
          <a:xfrm rot="19877150">
            <a:off x="-2977050" y="2021459"/>
            <a:ext cx="7472884" cy="7472884"/>
            <a:chOff x="1295400" y="1901477"/>
            <a:chExt cx="4496148" cy="4496148"/>
          </a:xfrm>
        </p:grpSpPr>
        <p:sp>
          <p:nvSpPr>
            <p:cNvPr id="13" name="椭圆 12">
              <a:extLst>
                <a:ext uri="{FF2B5EF4-FFF2-40B4-BE49-F238E27FC236}">
                  <a16:creationId xmlns:a16="http://schemas.microsoft.com/office/drawing/2014/main" id="{9D109312-115A-48F4-8BA8-D94301337904}"/>
                </a:ext>
              </a:extLst>
            </p:cNvPr>
            <p:cNvSpPr/>
            <p:nvPr/>
          </p:nvSpPr>
          <p:spPr>
            <a:xfrm>
              <a:off x="1295400" y="1901477"/>
              <a:ext cx="4496148" cy="4496148"/>
            </a:xfrm>
            <a:prstGeom prst="ellipse">
              <a:avLst/>
            </a:prstGeom>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C56D9EC-8A05-4B56-A714-1E42048829E9}"/>
                </a:ext>
              </a:extLst>
            </p:cNvPr>
            <p:cNvSpPr/>
            <p:nvPr/>
          </p:nvSpPr>
          <p:spPr>
            <a:xfrm>
              <a:off x="1916410" y="2522487"/>
              <a:ext cx="3254128" cy="3254128"/>
            </a:xfrm>
            <a:prstGeom prst="ellipse">
              <a:avLst/>
            </a:prstGeom>
            <a:solidFill>
              <a:schemeClr val="bg1"/>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6190362-71F1-4F7C-9907-9A23F6190987}"/>
                </a:ext>
              </a:extLst>
            </p:cNvPr>
            <p:cNvSpPr txBox="1"/>
            <p:nvPr/>
          </p:nvSpPr>
          <p:spPr>
            <a:xfrm>
              <a:off x="2971974" y="2056488"/>
              <a:ext cx="1143000" cy="277766"/>
            </a:xfrm>
            <a:prstGeom prst="rect">
              <a:avLst/>
            </a:prstGeom>
            <a:noFill/>
          </p:spPr>
          <p:txBody>
            <a:bodyPr wrap="square" rtlCol="0">
              <a:spAutoFit/>
            </a:bodyPr>
            <a:lstStyle/>
            <a:p>
              <a:r>
                <a:rPr lang="zh-CN" altLang="en-US" sz="2400" b="1" dirty="0">
                  <a:solidFill>
                    <a:schemeClr val="bg1"/>
                  </a:solidFill>
                </a:rPr>
                <a:t>题意理解</a:t>
              </a:r>
            </a:p>
          </p:txBody>
        </p:sp>
        <p:sp>
          <p:nvSpPr>
            <p:cNvPr id="17" name="文本框 16">
              <a:extLst>
                <a:ext uri="{FF2B5EF4-FFF2-40B4-BE49-F238E27FC236}">
                  <a16:creationId xmlns:a16="http://schemas.microsoft.com/office/drawing/2014/main" id="{B51A534C-5978-476B-8EFC-E75747DC8BAF}"/>
                </a:ext>
              </a:extLst>
            </p:cNvPr>
            <p:cNvSpPr txBox="1"/>
            <p:nvPr/>
          </p:nvSpPr>
          <p:spPr>
            <a:xfrm>
              <a:off x="5306729" y="3614389"/>
              <a:ext cx="333319" cy="1070323"/>
            </a:xfrm>
            <a:prstGeom prst="rect">
              <a:avLst/>
            </a:prstGeom>
            <a:noFill/>
          </p:spPr>
          <p:txBody>
            <a:bodyPr vert="vert" wrap="square" rtlCol="0">
              <a:spAutoFit/>
            </a:bodyPr>
            <a:lstStyle/>
            <a:p>
              <a:r>
                <a:rPr lang="zh-CN" altLang="en-US" sz="2400" b="1" dirty="0">
                  <a:solidFill>
                    <a:schemeClr val="bg1"/>
                  </a:solidFill>
                </a:rPr>
                <a:t>模型处理</a:t>
              </a:r>
            </a:p>
          </p:txBody>
        </p:sp>
        <p:sp>
          <p:nvSpPr>
            <p:cNvPr id="18" name="文本框 17">
              <a:extLst>
                <a:ext uri="{FF2B5EF4-FFF2-40B4-BE49-F238E27FC236}">
                  <a16:creationId xmlns:a16="http://schemas.microsoft.com/office/drawing/2014/main" id="{3945BC7D-59D1-4D3C-90D4-0F120673B160}"/>
                </a:ext>
              </a:extLst>
            </p:cNvPr>
            <p:cNvSpPr txBox="1"/>
            <p:nvPr/>
          </p:nvSpPr>
          <p:spPr>
            <a:xfrm rot="10800000">
              <a:off x="2971974" y="5926360"/>
              <a:ext cx="1143000" cy="277766"/>
            </a:xfrm>
            <a:prstGeom prst="rect">
              <a:avLst/>
            </a:prstGeom>
            <a:noFill/>
          </p:spPr>
          <p:txBody>
            <a:bodyPr wrap="square" rtlCol="0">
              <a:spAutoFit/>
            </a:bodyPr>
            <a:lstStyle/>
            <a:p>
              <a:r>
                <a:rPr lang="zh-CN" altLang="en-US" sz="2400" b="1" dirty="0">
                  <a:solidFill>
                    <a:schemeClr val="bg1"/>
                  </a:solidFill>
                </a:rPr>
                <a:t>算法选择</a:t>
              </a:r>
            </a:p>
          </p:txBody>
        </p:sp>
        <p:sp>
          <p:nvSpPr>
            <p:cNvPr id="19" name="文本框 18">
              <a:extLst>
                <a:ext uri="{FF2B5EF4-FFF2-40B4-BE49-F238E27FC236}">
                  <a16:creationId xmlns:a16="http://schemas.microsoft.com/office/drawing/2014/main" id="{E42B0E99-A00C-422C-ADFB-31A39D5D23E7}"/>
                </a:ext>
              </a:extLst>
            </p:cNvPr>
            <p:cNvSpPr txBox="1"/>
            <p:nvPr/>
          </p:nvSpPr>
          <p:spPr>
            <a:xfrm>
              <a:off x="1403595" y="3614389"/>
              <a:ext cx="333319" cy="1070322"/>
            </a:xfrm>
            <a:prstGeom prst="rect">
              <a:avLst/>
            </a:prstGeom>
            <a:noFill/>
          </p:spPr>
          <p:txBody>
            <a:bodyPr vert="vert270" wrap="square" rtlCol="0">
              <a:spAutoFit/>
            </a:bodyPr>
            <a:lstStyle/>
            <a:p>
              <a:r>
                <a:rPr lang="zh-CN" altLang="en-US" sz="2400" b="1" dirty="0">
                  <a:solidFill>
                    <a:schemeClr val="bg1"/>
                  </a:solidFill>
                </a:rPr>
                <a:t>程序细节</a:t>
              </a:r>
            </a:p>
          </p:txBody>
        </p:sp>
      </p:grpSp>
      <p:sp>
        <p:nvSpPr>
          <p:cNvPr id="2" name="object 2"/>
          <p:cNvSpPr txBox="1">
            <a:spLocks noGrp="1"/>
          </p:cNvSpPr>
          <p:nvPr>
            <p:ph type="title"/>
          </p:nvPr>
        </p:nvSpPr>
        <p:spPr>
          <a:xfrm>
            <a:off x="1595374" y="460375"/>
            <a:ext cx="4957826" cy="690574"/>
          </a:xfrm>
          <a:prstGeom prst="rect">
            <a:avLst/>
          </a:prstGeom>
        </p:spPr>
        <p:txBody>
          <a:bodyPr vert="horz" wrap="square" lIns="0" tIns="13335" rIns="0" bIns="0" rtlCol="0">
            <a:spAutoFit/>
          </a:bodyPr>
          <a:lstStyle/>
          <a:p>
            <a:pPr marL="12700">
              <a:spcBef>
                <a:spcPts val="105"/>
              </a:spcBef>
            </a:pPr>
            <a:r>
              <a:rPr lang="zh-CN" altLang="en-US" spc="-35" dirty="0">
                <a:latin typeface="微软雅黑" panose="020B0503020204020204" pitchFamily="34" charset="-122"/>
                <a:ea typeface="微软雅黑" panose="020B0503020204020204" pitchFamily="34" charset="-122"/>
              </a:rPr>
              <a:t>问题与收获</a:t>
            </a:r>
            <a:endParaRPr spc="-10" dirty="0">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F417E51C-0B3C-4E5E-86C4-F4E2BE5E0BD9}"/>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等腰三角形 7">
            <a:extLst>
              <a:ext uri="{FF2B5EF4-FFF2-40B4-BE49-F238E27FC236}">
                <a16:creationId xmlns:a16="http://schemas.microsoft.com/office/drawing/2014/main" id="{B669A858-25B2-4A5A-8303-5F75BD73D447}"/>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01A1FB1A-8927-4140-BF54-1BA6DB56A0FC}"/>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082F38FE-F1D7-4BD4-A2E5-416604B96902}"/>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12" name="图片 11">
            <a:extLst>
              <a:ext uri="{FF2B5EF4-FFF2-40B4-BE49-F238E27FC236}">
                <a16:creationId xmlns:a16="http://schemas.microsoft.com/office/drawing/2014/main" id="{27DE3193-465B-419F-BC4E-489C3E4695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grpSp>
        <p:nvGrpSpPr>
          <p:cNvPr id="23" name="组合 22">
            <a:extLst>
              <a:ext uri="{FF2B5EF4-FFF2-40B4-BE49-F238E27FC236}">
                <a16:creationId xmlns:a16="http://schemas.microsoft.com/office/drawing/2014/main" id="{DED6438D-C789-4138-9D95-3A70B75B84B7}"/>
              </a:ext>
            </a:extLst>
          </p:cNvPr>
          <p:cNvGrpSpPr/>
          <p:nvPr/>
        </p:nvGrpSpPr>
        <p:grpSpPr>
          <a:xfrm>
            <a:off x="5494050" y="2057400"/>
            <a:ext cx="6668133" cy="22815796"/>
            <a:chOff x="5494050" y="1150949"/>
            <a:chExt cx="6668133" cy="22815796"/>
          </a:xfrm>
        </p:grpSpPr>
        <p:sp>
          <p:nvSpPr>
            <p:cNvPr id="24" name="文本框 23">
              <a:extLst>
                <a:ext uri="{FF2B5EF4-FFF2-40B4-BE49-F238E27FC236}">
                  <a16:creationId xmlns:a16="http://schemas.microsoft.com/office/drawing/2014/main" id="{91762C4F-CB00-4316-9C8A-2A1636EF18D3}"/>
                </a:ext>
              </a:extLst>
            </p:cNvPr>
            <p:cNvSpPr txBox="1"/>
            <p:nvPr/>
          </p:nvSpPr>
          <p:spPr>
            <a:xfrm>
              <a:off x="5494050" y="14839027"/>
              <a:ext cx="5827109" cy="2554545"/>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角度与弧度</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海里与米</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5" name="文本框 24">
              <a:extLst>
                <a:ext uri="{FF2B5EF4-FFF2-40B4-BE49-F238E27FC236}">
                  <a16:creationId xmlns:a16="http://schemas.microsoft.com/office/drawing/2014/main" id="{8089C011-6522-4732-BF21-EFA79E0A4BA8}"/>
                </a:ext>
              </a:extLst>
            </p:cNvPr>
            <p:cNvSpPr txBox="1"/>
            <p:nvPr/>
          </p:nvSpPr>
          <p:spPr>
            <a:xfrm>
              <a:off x="5698930" y="21412200"/>
              <a:ext cx="6463253" cy="2554545"/>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国标和文献</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优先可视化</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6" name="文本框 25">
              <a:extLst>
                <a:ext uri="{FF2B5EF4-FFF2-40B4-BE49-F238E27FC236}">
                  <a16:creationId xmlns:a16="http://schemas.microsoft.com/office/drawing/2014/main" id="{404948A4-E92A-41C6-B15B-CFCD7F5C86F5}"/>
                </a:ext>
              </a:extLst>
            </p:cNvPr>
            <p:cNvSpPr txBox="1"/>
            <p:nvPr/>
          </p:nvSpPr>
          <p:spPr>
            <a:xfrm>
              <a:off x="5722651" y="1150949"/>
              <a:ext cx="5369908" cy="3785652"/>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理论依据</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合情猜想</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ML</a:t>
              </a:r>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特性</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7" name="文本框 26">
              <a:extLst>
                <a:ext uri="{FF2B5EF4-FFF2-40B4-BE49-F238E27FC236}">
                  <a16:creationId xmlns:a16="http://schemas.microsoft.com/office/drawing/2014/main" id="{CDC30C46-B489-4A87-8212-07B7EF02FCCF}"/>
                </a:ext>
              </a:extLst>
            </p:cNvPr>
            <p:cNvSpPr txBox="1"/>
            <p:nvPr/>
          </p:nvSpPr>
          <p:spPr>
            <a:xfrm>
              <a:off x="5831492" y="9496961"/>
              <a:ext cx="5369908" cy="1323439"/>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使用场景</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grpSp>
    </p:spTree>
    <p:extLst>
      <p:ext uri="{BB962C8B-B14F-4D97-AF65-F5344CB8AC3E}">
        <p14:creationId xmlns:p14="http://schemas.microsoft.com/office/powerpoint/2010/main" val="2191693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658">
        <p159:morph option="byObject"/>
      </p:transition>
    </mc:Choice>
    <mc:Fallback xmlns="">
      <p:transition spd="slow" advTm="8658">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8618A558-783B-4B27-BC8B-BD336BA352A6}"/>
              </a:ext>
            </a:extLst>
          </p:cNvPr>
          <p:cNvGrpSpPr/>
          <p:nvPr/>
        </p:nvGrpSpPr>
        <p:grpSpPr>
          <a:xfrm rot="14460000">
            <a:off x="-2977050" y="2021459"/>
            <a:ext cx="7472884" cy="7472884"/>
            <a:chOff x="1295400" y="1901477"/>
            <a:chExt cx="4496148" cy="4496148"/>
          </a:xfrm>
        </p:grpSpPr>
        <p:sp>
          <p:nvSpPr>
            <p:cNvPr id="13" name="椭圆 12">
              <a:extLst>
                <a:ext uri="{FF2B5EF4-FFF2-40B4-BE49-F238E27FC236}">
                  <a16:creationId xmlns:a16="http://schemas.microsoft.com/office/drawing/2014/main" id="{9D109312-115A-48F4-8BA8-D94301337904}"/>
                </a:ext>
              </a:extLst>
            </p:cNvPr>
            <p:cNvSpPr/>
            <p:nvPr/>
          </p:nvSpPr>
          <p:spPr>
            <a:xfrm>
              <a:off x="1295400" y="1901477"/>
              <a:ext cx="4496148" cy="4496148"/>
            </a:xfrm>
            <a:prstGeom prst="ellipse">
              <a:avLst/>
            </a:prstGeom>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C56D9EC-8A05-4B56-A714-1E42048829E9}"/>
                </a:ext>
              </a:extLst>
            </p:cNvPr>
            <p:cNvSpPr/>
            <p:nvPr/>
          </p:nvSpPr>
          <p:spPr>
            <a:xfrm>
              <a:off x="1916410" y="2522487"/>
              <a:ext cx="3254128" cy="3254128"/>
            </a:xfrm>
            <a:prstGeom prst="ellipse">
              <a:avLst/>
            </a:prstGeom>
            <a:solidFill>
              <a:schemeClr val="bg1"/>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6190362-71F1-4F7C-9907-9A23F6190987}"/>
                </a:ext>
              </a:extLst>
            </p:cNvPr>
            <p:cNvSpPr txBox="1"/>
            <p:nvPr/>
          </p:nvSpPr>
          <p:spPr>
            <a:xfrm>
              <a:off x="2971974" y="2056488"/>
              <a:ext cx="1143000" cy="277766"/>
            </a:xfrm>
            <a:prstGeom prst="rect">
              <a:avLst/>
            </a:prstGeom>
            <a:noFill/>
          </p:spPr>
          <p:txBody>
            <a:bodyPr wrap="square" rtlCol="0">
              <a:spAutoFit/>
            </a:bodyPr>
            <a:lstStyle/>
            <a:p>
              <a:r>
                <a:rPr lang="zh-CN" altLang="en-US" sz="2400" b="1" dirty="0">
                  <a:solidFill>
                    <a:schemeClr val="bg1"/>
                  </a:solidFill>
                </a:rPr>
                <a:t>题意理解</a:t>
              </a:r>
            </a:p>
          </p:txBody>
        </p:sp>
        <p:sp>
          <p:nvSpPr>
            <p:cNvPr id="17" name="文本框 16">
              <a:extLst>
                <a:ext uri="{FF2B5EF4-FFF2-40B4-BE49-F238E27FC236}">
                  <a16:creationId xmlns:a16="http://schemas.microsoft.com/office/drawing/2014/main" id="{B51A534C-5978-476B-8EFC-E75747DC8BAF}"/>
                </a:ext>
              </a:extLst>
            </p:cNvPr>
            <p:cNvSpPr txBox="1"/>
            <p:nvPr/>
          </p:nvSpPr>
          <p:spPr>
            <a:xfrm>
              <a:off x="5306729" y="3614389"/>
              <a:ext cx="333319" cy="1070323"/>
            </a:xfrm>
            <a:prstGeom prst="rect">
              <a:avLst/>
            </a:prstGeom>
            <a:noFill/>
          </p:spPr>
          <p:txBody>
            <a:bodyPr vert="vert" wrap="square" rtlCol="0">
              <a:spAutoFit/>
            </a:bodyPr>
            <a:lstStyle/>
            <a:p>
              <a:r>
                <a:rPr lang="zh-CN" altLang="en-US" sz="2400" b="1" dirty="0">
                  <a:solidFill>
                    <a:schemeClr val="bg1"/>
                  </a:solidFill>
                </a:rPr>
                <a:t>模型处理</a:t>
              </a:r>
            </a:p>
          </p:txBody>
        </p:sp>
        <p:sp>
          <p:nvSpPr>
            <p:cNvPr id="18" name="文本框 17">
              <a:extLst>
                <a:ext uri="{FF2B5EF4-FFF2-40B4-BE49-F238E27FC236}">
                  <a16:creationId xmlns:a16="http://schemas.microsoft.com/office/drawing/2014/main" id="{3945BC7D-59D1-4D3C-90D4-0F120673B160}"/>
                </a:ext>
              </a:extLst>
            </p:cNvPr>
            <p:cNvSpPr txBox="1"/>
            <p:nvPr/>
          </p:nvSpPr>
          <p:spPr>
            <a:xfrm rot="10800000">
              <a:off x="2971974" y="5926360"/>
              <a:ext cx="1143000" cy="277766"/>
            </a:xfrm>
            <a:prstGeom prst="rect">
              <a:avLst/>
            </a:prstGeom>
            <a:noFill/>
          </p:spPr>
          <p:txBody>
            <a:bodyPr wrap="square" rtlCol="0">
              <a:spAutoFit/>
            </a:bodyPr>
            <a:lstStyle/>
            <a:p>
              <a:r>
                <a:rPr lang="zh-CN" altLang="en-US" sz="2400" b="1" dirty="0">
                  <a:solidFill>
                    <a:schemeClr val="bg1"/>
                  </a:solidFill>
                </a:rPr>
                <a:t>算法选择</a:t>
              </a:r>
            </a:p>
          </p:txBody>
        </p:sp>
        <p:sp>
          <p:nvSpPr>
            <p:cNvPr id="19" name="文本框 18">
              <a:extLst>
                <a:ext uri="{FF2B5EF4-FFF2-40B4-BE49-F238E27FC236}">
                  <a16:creationId xmlns:a16="http://schemas.microsoft.com/office/drawing/2014/main" id="{E42B0E99-A00C-422C-ADFB-31A39D5D23E7}"/>
                </a:ext>
              </a:extLst>
            </p:cNvPr>
            <p:cNvSpPr txBox="1"/>
            <p:nvPr/>
          </p:nvSpPr>
          <p:spPr>
            <a:xfrm>
              <a:off x="1403595" y="3614389"/>
              <a:ext cx="333319" cy="1070322"/>
            </a:xfrm>
            <a:prstGeom prst="rect">
              <a:avLst/>
            </a:prstGeom>
            <a:noFill/>
          </p:spPr>
          <p:txBody>
            <a:bodyPr vert="vert270" wrap="square" rtlCol="0">
              <a:spAutoFit/>
            </a:bodyPr>
            <a:lstStyle/>
            <a:p>
              <a:r>
                <a:rPr lang="zh-CN" altLang="en-US" sz="2400" b="1" dirty="0">
                  <a:solidFill>
                    <a:schemeClr val="bg1"/>
                  </a:solidFill>
                </a:rPr>
                <a:t>程序细节</a:t>
              </a:r>
            </a:p>
          </p:txBody>
        </p:sp>
      </p:grpSp>
      <p:sp>
        <p:nvSpPr>
          <p:cNvPr id="2" name="object 2"/>
          <p:cNvSpPr txBox="1">
            <a:spLocks noGrp="1"/>
          </p:cNvSpPr>
          <p:nvPr>
            <p:ph type="title"/>
          </p:nvPr>
        </p:nvSpPr>
        <p:spPr>
          <a:xfrm>
            <a:off x="1595374" y="460375"/>
            <a:ext cx="4957826" cy="690574"/>
          </a:xfrm>
          <a:prstGeom prst="rect">
            <a:avLst/>
          </a:prstGeom>
        </p:spPr>
        <p:txBody>
          <a:bodyPr vert="horz" wrap="square" lIns="0" tIns="13335" rIns="0" bIns="0" rtlCol="0">
            <a:spAutoFit/>
          </a:bodyPr>
          <a:lstStyle/>
          <a:p>
            <a:pPr marL="12700">
              <a:spcBef>
                <a:spcPts val="105"/>
              </a:spcBef>
            </a:pPr>
            <a:r>
              <a:rPr lang="zh-CN" altLang="en-US" spc="-35" dirty="0">
                <a:latin typeface="微软雅黑" panose="020B0503020204020204" pitchFamily="34" charset="-122"/>
                <a:ea typeface="微软雅黑" panose="020B0503020204020204" pitchFamily="34" charset="-122"/>
              </a:rPr>
              <a:t>问题与收获</a:t>
            </a:r>
            <a:endParaRPr spc="-10" dirty="0">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F417E51C-0B3C-4E5E-86C4-F4E2BE5E0BD9}"/>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等腰三角形 7">
            <a:extLst>
              <a:ext uri="{FF2B5EF4-FFF2-40B4-BE49-F238E27FC236}">
                <a16:creationId xmlns:a16="http://schemas.microsoft.com/office/drawing/2014/main" id="{B669A858-25B2-4A5A-8303-5F75BD73D447}"/>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01A1FB1A-8927-4140-BF54-1BA6DB56A0FC}"/>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082F38FE-F1D7-4BD4-A2E5-416604B96902}"/>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12" name="图片 11">
            <a:extLst>
              <a:ext uri="{FF2B5EF4-FFF2-40B4-BE49-F238E27FC236}">
                <a16:creationId xmlns:a16="http://schemas.microsoft.com/office/drawing/2014/main" id="{27DE3193-465B-419F-BC4E-489C3E4695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grpSp>
        <p:nvGrpSpPr>
          <p:cNvPr id="10" name="组合 9">
            <a:extLst>
              <a:ext uri="{FF2B5EF4-FFF2-40B4-BE49-F238E27FC236}">
                <a16:creationId xmlns:a16="http://schemas.microsoft.com/office/drawing/2014/main" id="{F03AC023-E096-4C09-9564-F0BA30A2D3AC}"/>
              </a:ext>
            </a:extLst>
          </p:cNvPr>
          <p:cNvGrpSpPr/>
          <p:nvPr/>
        </p:nvGrpSpPr>
        <p:grpSpPr>
          <a:xfrm>
            <a:off x="5494050" y="-5442196"/>
            <a:ext cx="6668133" cy="22815796"/>
            <a:chOff x="5494050" y="1150949"/>
            <a:chExt cx="6668133" cy="22815796"/>
          </a:xfrm>
        </p:grpSpPr>
        <p:sp>
          <p:nvSpPr>
            <p:cNvPr id="3" name="文本框 2">
              <a:extLst>
                <a:ext uri="{FF2B5EF4-FFF2-40B4-BE49-F238E27FC236}">
                  <a16:creationId xmlns:a16="http://schemas.microsoft.com/office/drawing/2014/main" id="{AA4EF8DF-6FC5-4196-86E6-26FCC85EC66B}"/>
                </a:ext>
              </a:extLst>
            </p:cNvPr>
            <p:cNvSpPr txBox="1"/>
            <p:nvPr/>
          </p:nvSpPr>
          <p:spPr>
            <a:xfrm>
              <a:off x="5494050" y="14839027"/>
              <a:ext cx="5827109" cy="2554545"/>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角度与弧度</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海里与米</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6" name="文本框 5">
              <a:extLst>
                <a:ext uri="{FF2B5EF4-FFF2-40B4-BE49-F238E27FC236}">
                  <a16:creationId xmlns:a16="http://schemas.microsoft.com/office/drawing/2014/main" id="{2CE2F260-4A84-49C2-AAE7-C94C96AB182A}"/>
                </a:ext>
              </a:extLst>
            </p:cNvPr>
            <p:cNvSpPr txBox="1"/>
            <p:nvPr/>
          </p:nvSpPr>
          <p:spPr>
            <a:xfrm>
              <a:off x="5698930" y="21412200"/>
              <a:ext cx="6463253" cy="2554545"/>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国标和文献</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优先可视化</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1" name="文本框 20">
              <a:extLst>
                <a:ext uri="{FF2B5EF4-FFF2-40B4-BE49-F238E27FC236}">
                  <a16:creationId xmlns:a16="http://schemas.microsoft.com/office/drawing/2014/main" id="{5FEDE589-92C0-4B6C-8188-38E5B911A6DF}"/>
                </a:ext>
              </a:extLst>
            </p:cNvPr>
            <p:cNvSpPr txBox="1"/>
            <p:nvPr/>
          </p:nvSpPr>
          <p:spPr>
            <a:xfrm>
              <a:off x="5722651" y="1150949"/>
              <a:ext cx="5369908" cy="3785652"/>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理论依据</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合情猜想</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ML</a:t>
              </a:r>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特性</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2" name="文本框 21">
              <a:extLst>
                <a:ext uri="{FF2B5EF4-FFF2-40B4-BE49-F238E27FC236}">
                  <a16:creationId xmlns:a16="http://schemas.microsoft.com/office/drawing/2014/main" id="{41283CFC-ED9C-4F3A-BA1D-F5D9F9D5F8F1}"/>
                </a:ext>
              </a:extLst>
            </p:cNvPr>
            <p:cNvSpPr txBox="1"/>
            <p:nvPr/>
          </p:nvSpPr>
          <p:spPr>
            <a:xfrm>
              <a:off x="5831492" y="9496961"/>
              <a:ext cx="5369908" cy="1323439"/>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使用场景</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grpSp>
    </p:spTree>
    <p:extLst>
      <p:ext uri="{BB962C8B-B14F-4D97-AF65-F5344CB8AC3E}">
        <p14:creationId xmlns:p14="http://schemas.microsoft.com/office/powerpoint/2010/main" val="1378953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213">
        <p159:morph option="byObject"/>
      </p:transition>
    </mc:Choice>
    <mc:Fallback xmlns="">
      <p:transition spd="slow" advTm="13213">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8618A558-783B-4B27-BC8B-BD336BA352A6}"/>
              </a:ext>
            </a:extLst>
          </p:cNvPr>
          <p:cNvGrpSpPr/>
          <p:nvPr/>
        </p:nvGrpSpPr>
        <p:grpSpPr>
          <a:xfrm rot="9060000">
            <a:off x="-2977050" y="2021459"/>
            <a:ext cx="7472884" cy="7472884"/>
            <a:chOff x="1295400" y="1901477"/>
            <a:chExt cx="4496148" cy="4496148"/>
          </a:xfrm>
        </p:grpSpPr>
        <p:sp>
          <p:nvSpPr>
            <p:cNvPr id="13" name="椭圆 12">
              <a:extLst>
                <a:ext uri="{FF2B5EF4-FFF2-40B4-BE49-F238E27FC236}">
                  <a16:creationId xmlns:a16="http://schemas.microsoft.com/office/drawing/2014/main" id="{9D109312-115A-48F4-8BA8-D94301337904}"/>
                </a:ext>
              </a:extLst>
            </p:cNvPr>
            <p:cNvSpPr/>
            <p:nvPr/>
          </p:nvSpPr>
          <p:spPr>
            <a:xfrm>
              <a:off x="1295400" y="1901477"/>
              <a:ext cx="4496148" cy="4496148"/>
            </a:xfrm>
            <a:prstGeom prst="ellipse">
              <a:avLst/>
            </a:prstGeom>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C56D9EC-8A05-4B56-A714-1E42048829E9}"/>
                </a:ext>
              </a:extLst>
            </p:cNvPr>
            <p:cNvSpPr/>
            <p:nvPr/>
          </p:nvSpPr>
          <p:spPr>
            <a:xfrm>
              <a:off x="1916410" y="2522487"/>
              <a:ext cx="3254128" cy="3254128"/>
            </a:xfrm>
            <a:prstGeom prst="ellipse">
              <a:avLst/>
            </a:prstGeom>
            <a:solidFill>
              <a:schemeClr val="bg1"/>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6190362-71F1-4F7C-9907-9A23F6190987}"/>
                </a:ext>
              </a:extLst>
            </p:cNvPr>
            <p:cNvSpPr txBox="1"/>
            <p:nvPr/>
          </p:nvSpPr>
          <p:spPr>
            <a:xfrm>
              <a:off x="2971974" y="2056488"/>
              <a:ext cx="1143000" cy="277766"/>
            </a:xfrm>
            <a:prstGeom prst="rect">
              <a:avLst/>
            </a:prstGeom>
            <a:noFill/>
          </p:spPr>
          <p:txBody>
            <a:bodyPr wrap="square" rtlCol="0">
              <a:spAutoFit/>
            </a:bodyPr>
            <a:lstStyle/>
            <a:p>
              <a:r>
                <a:rPr lang="zh-CN" altLang="en-US" sz="2400" b="1" dirty="0">
                  <a:solidFill>
                    <a:schemeClr val="bg1"/>
                  </a:solidFill>
                </a:rPr>
                <a:t>题意理解</a:t>
              </a:r>
            </a:p>
          </p:txBody>
        </p:sp>
        <p:sp>
          <p:nvSpPr>
            <p:cNvPr id="17" name="文本框 16">
              <a:extLst>
                <a:ext uri="{FF2B5EF4-FFF2-40B4-BE49-F238E27FC236}">
                  <a16:creationId xmlns:a16="http://schemas.microsoft.com/office/drawing/2014/main" id="{B51A534C-5978-476B-8EFC-E75747DC8BAF}"/>
                </a:ext>
              </a:extLst>
            </p:cNvPr>
            <p:cNvSpPr txBox="1"/>
            <p:nvPr/>
          </p:nvSpPr>
          <p:spPr>
            <a:xfrm>
              <a:off x="5306729" y="3614389"/>
              <a:ext cx="333319" cy="1070323"/>
            </a:xfrm>
            <a:prstGeom prst="rect">
              <a:avLst/>
            </a:prstGeom>
            <a:noFill/>
          </p:spPr>
          <p:txBody>
            <a:bodyPr vert="vert" wrap="square" rtlCol="0">
              <a:spAutoFit/>
            </a:bodyPr>
            <a:lstStyle/>
            <a:p>
              <a:r>
                <a:rPr lang="zh-CN" altLang="en-US" sz="2400" b="1" dirty="0">
                  <a:solidFill>
                    <a:schemeClr val="bg1"/>
                  </a:solidFill>
                </a:rPr>
                <a:t>模型处理</a:t>
              </a:r>
            </a:p>
          </p:txBody>
        </p:sp>
        <p:sp>
          <p:nvSpPr>
            <p:cNvPr id="18" name="文本框 17">
              <a:extLst>
                <a:ext uri="{FF2B5EF4-FFF2-40B4-BE49-F238E27FC236}">
                  <a16:creationId xmlns:a16="http://schemas.microsoft.com/office/drawing/2014/main" id="{3945BC7D-59D1-4D3C-90D4-0F120673B160}"/>
                </a:ext>
              </a:extLst>
            </p:cNvPr>
            <p:cNvSpPr txBox="1"/>
            <p:nvPr/>
          </p:nvSpPr>
          <p:spPr>
            <a:xfrm rot="10800000">
              <a:off x="2971974" y="5926360"/>
              <a:ext cx="1143000" cy="277766"/>
            </a:xfrm>
            <a:prstGeom prst="rect">
              <a:avLst/>
            </a:prstGeom>
            <a:noFill/>
          </p:spPr>
          <p:txBody>
            <a:bodyPr wrap="square" rtlCol="0">
              <a:spAutoFit/>
            </a:bodyPr>
            <a:lstStyle/>
            <a:p>
              <a:r>
                <a:rPr lang="zh-CN" altLang="en-US" sz="2400" b="1" dirty="0">
                  <a:solidFill>
                    <a:schemeClr val="bg1"/>
                  </a:solidFill>
                </a:rPr>
                <a:t>算法选择</a:t>
              </a:r>
            </a:p>
          </p:txBody>
        </p:sp>
        <p:sp>
          <p:nvSpPr>
            <p:cNvPr id="19" name="文本框 18">
              <a:extLst>
                <a:ext uri="{FF2B5EF4-FFF2-40B4-BE49-F238E27FC236}">
                  <a16:creationId xmlns:a16="http://schemas.microsoft.com/office/drawing/2014/main" id="{E42B0E99-A00C-422C-ADFB-31A39D5D23E7}"/>
                </a:ext>
              </a:extLst>
            </p:cNvPr>
            <p:cNvSpPr txBox="1"/>
            <p:nvPr/>
          </p:nvSpPr>
          <p:spPr>
            <a:xfrm>
              <a:off x="1403595" y="3614389"/>
              <a:ext cx="333319" cy="1070322"/>
            </a:xfrm>
            <a:prstGeom prst="rect">
              <a:avLst/>
            </a:prstGeom>
            <a:noFill/>
          </p:spPr>
          <p:txBody>
            <a:bodyPr vert="vert270" wrap="square" rtlCol="0">
              <a:spAutoFit/>
            </a:bodyPr>
            <a:lstStyle/>
            <a:p>
              <a:r>
                <a:rPr lang="zh-CN" altLang="en-US" sz="2400" b="1" dirty="0">
                  <a:solidFill>
                    <a:schemeClr val="bg1"/>
                  </a:solidFill>
                </a:rPr>
                <a:t>程序细节</a:t>
              </a:r>
            </a:p>
          </p:txBody>
        </p:sp>
      </p:grpSp>
      <p:sp>
        <p:nvSpPr>
          <p:cNvPr id="2" name="object 2"/>
          <p:cNvSpPr txBox="1">
            <a:spLocks noGrp="1"/>
          </p:cNvSpPr>
          <p:nvPr>
            <p:ph type="title"/>
          </p:nvPr>
        </p:nvSpPr>
        <p:spPr>
          <a:xfrm>
            <a:off x="1595374" y="460375"/>
            <a:ext cx="4957826" cy="690574"/>
          </a:xfrm>
          <a:prstGeom prst="rect">
            <a:avLst/>
          </a:prstGeom>
        </p:spPr>
        <p:txBody>
          <a:bodyPr vert="horz" wrap="square" lIns="0" tIns="13335" rIns="0" bIns="0" rtlCol="0">
            <a:spAutoFit/>
          </a:bodyPr>
          <a:lstStyle/>
          <a:p>
            <a:pPr marL="12700">
              <a:spcBef>
                <a:spcPts val="105"/>
              </a:spcBef>
            </a:pPr>
            <a:r>
              <a:rPr lang="zh-CN" altLang="en-US" spc="-35" dirty="0">
                <a:latin typeface="微软雅黑" panose="020B0503020204020204" pitchFamily="34" charset="-122"/>
                <a:ea typeface="微软雅黑" panose="020B0503020204020204" pitchFamily="34" charset="-122"/>
              </a:rPr>
              <a:t>问题与收获</a:t>
            </a:r>
            <a:endParaRPr spc="-10" dirty="0">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F417E51C-0B3C-4E5E-86C4-F4E2BE5E0BD9}"/>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等腰三角形 7">
            <a:extLst>
              <a:ext uri="{FF2B5EF4-FFF2-40B4-BE49-F238E27FC236}">
                <a16:creationId xmlns:a16="http://schemas.microsoft.com/office/drawing/2014/main" id="{B669A858-25B2-4A5A-8303-5F75BD73D447}"/>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01A1FB1A-8927-4140-BF54-1BA6DB56A0FC}"/>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082F38FE-F1D7-4BD4-A2E5-416604B96902}"/>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12" name="图片 11">
            <a:extLst>
              <a:ext uri="{FF2B5EF4-FFF2-40B4-BE49-F238E27FC236}">
                <a16:creationId xmlns:a16="http://schemas.microsoft.com/office/drawing/2014/main" id="{27DE3193-465B-419F-BC4E-489C3E4695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grpSp>
        <p:nvGrpSpPr>
          <p:cNvPr id="10" name="组合 9">
            <a:extLst>
              <a:ext uri="{FF2B5EF4-FFF2-40B4-BE49-F238E27FC236}">
                <a16:creationId xmlns:a16="http://schemas.microsoft.com/office/drawing/2014/main" id="{F03AC023-E096-4C09-9564-F0BA30A2D3AC}"/>
              </a:ext>
            </a:extLst>
          </p:cNvPr>
          <p:cNvGrpSpPr/>
          <p:nvPr/>
        </p:nvGrpSpPr>
        <p:grpSpPr>
          <a:xfrm>
            <a:off x="5494050" y="-11201400"/>
            <a:ext cx="6668133" cy="22815796"/>
            <a:chOff x="5494050" y="1150949"/>
            <a:chExt cx="6668133" cy="22815796"/>
          </a:xfrm>
        </p:grpSpPr>
        <p:sp>
          <p:nvSpPr>
            <p:cNvPr id="3" name="文本框 2">
              <a:extLst>
                <a:ext uri="{FF2B5EF4-FFF2-40B4-BE49-F238E27FC236}">
                  <a16:creationId xmlns:a16="http://schemas.microsoft.com/office/drawing/2014/main" id="{AA4EF8DF-6FC5-4196-86E6-26FCC85EC66B}"/>
                </a:ext>
              </a:extLst>
            </p:cNvPr>
            <p:cNvSpPr txBox="1"/>
            <p:nvPr/>
          </p:nvSpPr>
          <p:spPr>
            <a:xfrm>
              <a:off x="5494050" y="14839027"/>
              <a:ext cx="5827109" cy="2554545"/>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角度与弧度</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海里与米</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6" name="文本框 5">
              <a:extLst>
                <a:ext uri="{FF2B5EF4-FFF2-40B4-BE49-F238E27FC236}">
                  <a16:creationId xmlns:a16="http://schemas.microsoft.com/office/drawing/2014/main" id="{2CE2F260-4A84-49C2-AAE7-C94C96AB182A}"/>
                </a:ext>
              </a:extLst>
            </p:cNvPr>
            <p:cNvSpPr txBox="1"/>
            <p:nvPr/>
          </p:nvSpPr>
          <p:spPr>
            <a:xfrm>
              <a:off x="5698930" y="21412200"/>
              <a:ext cx="6463253" cy="2554545"/>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国标和文献</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优先可视化</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1" name="文本框 20">
              <a:extLst>
                <a:ext uri="{FF2B5EF4-FFF2-40B4-BE49-F238E27FC236}">
                  <a16:creationId xmlns:a16="http://schemas.microsoft.com/office/drawing/2014/main" id="{5FEDE589-92C0-4B6C-8188-38E5B911A6DF}"/>
                </a:ext>
              </a:extLst>
            </p:cNvPr>
            <p:cNvSpPr txBox="1"/>
            <p:nvPr/>
          </p:nvSpPr>
          <p:spPr>
            <a:xfrm>
              <a:off x="5722651" y="1150949"/>
              <a:ext cx="5369908" cy="3785652"/>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理论依据</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合情猜想</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ML</a:t>
              </a:r>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特性</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2" name="文本框 21">
              <a:extLst>
                <a:ext uri="{FF2B5EF4-FFF2-40B4-BE49-F238E27FC236}">
                  <a16:creationId xmlns:a16="http://schemas.microsoft.com/office/drawing/2014/main" id="{41283CFC-ED9C-4F3A-BA1D-F5D9F9D5F8F1}"/>
                </a:ext>
              </a:extLst>
            </p:cNvPr>
            <p:cNvSpPr txBox="1"/>
            <p:nvPr/>
          </p:nvSpPr>
          <p:spPr>
            <a:xfrm>
              <a:off x="5831492" y="9496961"/>
              <a:ext cx="5369908" cy="1323439"/>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使用场景</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grpSp>
    </p:spTree>
    <p:extLst>
      <p:ext uri="{BB962C8B-B14F-4D97-AF65-F5344CB8AC3E}">
        <p14:creationId xmlns:p14="http://schemas.microsoft.com/office/powerpoint/2010/main" val="354683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257">
        <p159:morph option="byObject"/>
      </p:transition>
    </mc:Choice>
    <mc:Fallback xmlns="">
      <p:transition spd="slow" advTm="8257">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8618A558-783B-4B27-BC8B-BD336BA352A6}"/>
              </a:ext>
            </a:extLst>
          </p:cNvPr>
          <p:cNvGrpSpPr/>
          <p:nvPr/>
        </p:nvGrpSpPr>
        <p:grpSpPr>
          <a:xfrm rot="3660000">
            <a:off x="-2977050" y="2021459"/>
            <a:ext cx="7472884" cy="7472884"/>
            <a:chOff x="1295400" y="1901477"/>
            <a:chExt cx="4496148" cy="4496148"/>
          </a:xfrm>
        </p:grpSpPr>
        <p:sp>
          <p:nvSpPr>
            <p:cNvPr id="13" name="椭圆 12">
              <a:extLst>
                <a:ext uri="{FF2B5EF4-FFF2-40B4-BE49-F238E27FC236}">
                  <a16:creationId xmlns:a16="http://schemas.microsoft.com/office/drawing/2014/main" id="{9D109312-115A-48F4-8BA8-D94301337904}"/>
                </a:ext>
              </a:extLst>
            </p:cNvPr>
            <p:cNvSpPr/>
            <p:nvPr/>
          </p:nvSpPr>
          <p:spPr>
            <a:xfrm>
              <a:off x="1295400" y="1901477"/>
              <a:ext cx="4496148" cy="4496148"/>
            </a:xfrm>
            <a:prstGeom prst="ellipse">
              <a:avLst/>
            </a:prstGeom>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C56D9EC-8A05-4B56-A714-1E42048829E9}"/>
                </a:ext>
              </a:extLst>
            </p:cNvPr>
            <p:cNvSpPr/>
            <p:nvPr/>
          </p:nvSpPr>
          <p:spPr>
            <a:xfrm>
              <a:off x="1916410" y="2522487"/>
              <a:ext cx="3254128" cy="3254128"/>
            </a:xfrm>
            <a:prstGeom prst="ellipse">
              <a:avLst/>
            </a:prstGeom>
            <a:solidFill>
              <a:schemeClr val="bg1"/>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6190362-71F1-4F7C-9907-9A23F6190987}"/>
                </a:ext>
              </a:extLst>
            </p:cNvPr>
            <p:cNvSpPr txBox="1"/>
            <p:nvPr/>
          </p:nvSpPr>
          <p:spPr>
            <a:xfrm>
              <a:off x="2971974" y="2056488"/>
              <a:ext cx="1143000" cy="277766"/>
            </a:xfrm>
            <a:prstGeom prst="rect">
              <a:avLst/>
            </a:prstGeom>
            <a:noFill/>
          </p:spPr>
          <p:txBody>
            <a:bodyPr wrap="square" rtlCol="0">
              <a:spAutoFit/>
            </a:bodyPr>
            <a:lstStyle/>
            <a:p>
              <a:r>
                <a:rPr lang="zh-CN" altLang="en-US" sz="2400" b="1" dirty="0">
                  <a:solidFill>
                    <a:schemeClr val="bg1"/>
                  </a:solidFill>
                </a:rPr>
                <a:t>题意理解</a:t>
              </a:r>
            </a:p>
          </p:txBody>
        </p:sp>
        <p:sp>
          <p:nvSpPr>
            <p:cNvPr id="17" name="文本框 16">
              <a:extLst>
                <a:ext uri="{FF2B5EF4-FFF2-40B4-BE49-F238E27FC236}">
                  <a16:creationId xmlns:a16="http://schemas.microsoft.com/office/drawing/2014/main" id="{B51A534C-5978-476B-8EFC-E75747DC8BAF}"/>
                </a:ext>
              </a:extLst>
            </p:cNvPr>
            <p:cNvSpPr txBox="1"/>
            <p:nvPr/>
          </p:nvSpPr>
          <p:spPr>
            <a:xfrm>
              <a:off x="5306729" y="3614389"/>
              <a:ext cx="333319" cy="1070323"/>
            </a:xfrm>
            <a:prstGeom prst="rect">
              <a:avLst/>
            </a:prstGeom>
            <a:noFill/>
          </p:spPr>
          <p:txBody>
            <a:bodyPr vert="vert" wrap="square" rtlCol="0">
              <a:spAutoFit/>
            </a:bodyPr>
            <a:lstStyle/>
            <a:p>
              <a:r>
                <a:rPr lang="zh-CN" altLang="en-US" sz="2400" b="1" dirty="0">
                  <a:solidFill>
                    <a:schemeClr val="bg1"/>
                  </a:solidFill>
                </a:rPr>
                <a:t>模型处理</a:t>
              </a:r>
            </a:p>
          </p:txBody>
        </p:sp>
        <p:sp>
          <p:nvSpPr>
            <p:cNvPr id="18" name="文本框 17">
              <a:extLst>
                <a:ext uri="{FF2B5EF4-FFF2-40B4-BE49-F238E27FC236}">
                  <a16:creationId xmlns:a16="http://schemas.microsoft.com/office/drawing/2014/main" id="{3945BC7D-59D1-4D3C-90D4-0F120673B160}"/>
                </a:ext>
              </a:extLst>
            </p:cNvPr>
            <p:cNvSpPr txBox="1"/>
            <p:nvPr/>
          </p:nvSpPr>
          <p:spPr>
            <a:xfrm rot="10800000">
              <a:off x="2971974" y="5926360"/>
              <a:ext cx="1143000" cy="277766"/>
            </a:xfrm>
            <a:prstGeom prst="rect">
              <a:avLst/>
            </a:prstGeom>
            <a:noFill/>
          </p:spPr>
          <p:txBody>
            <a:bodyPr wrap="square" rtlCol="0">
              <a:spAutoFit/>
            </a:bodyPr>
            <a:lstStyle/>
            <a:p>
              <a:r>
                <a:rPr lang="zh-CN" altLang="en-US" sz="2400" b="1" dirty="0">
                  <a:solidFill>
                    <a:schemeClr val="bg1"/>
                  </a:solidFill>
                </a:rPr>
                <a:t>算法选择</a:t>
              </a:r>
            </a:p>
          </p:txBody>
        </p:sp>
        <p:sp>
          <p:nvSpPr>
            <p:cNvPr id="19" name="文本框 18">
              <a:extLst>
                <a:ext uri="{FF2B5EF4-FFF2-40B4-BE49-F238E27FC236}">
                  <a16:creationId xmlns:a16="http://schemas.microsoft.com/office/drawing/2014/main" id="{E42B0E99-A00C-422C-ADFB-31A39D5D23E7}"/>
                </a:ext>
              </a:extLst>
            </p:cNvPr>
            <p:cNvSpPr txBox="1"/>
            <p:nvPr/>
          </p:nvSpPr>
          <p:spPr>
            <a:xfrm>
              <a:off x="1403595" y="3614389"/>
              <a:ext cx="333319" cy="1070322"/>
            </a:xfrm>
            <a:prstGeom prst="rect">
              <a:avLst/>
            </a:prstGeom>
            <a:noFill/>
          </p:spPr>
          <p:txBody>
            <a:bodyPr vert="vert270" wrap="square" rtlCol="0">
              <a:spAutoFit/>
            </a:bodyPr>
            <a:lstStyle/>
            <a:p>
              <a:r>
                <a:rPr lang="zh-CN" altLang="en-US" sz="2400" b="1" dirty="0">
                  <a:solidFill>
                    <a:schemeClr val="bg1"/>
                  </a:solidFill>
                </a:rPr>
                <a:t>程序细节</a:t>
              </a:r>
            </a:p>
          </p:txBody>
        </p:sp>
      </p:grpSp>
      <p:sp>
        <p:nvSpPr>
          <p:cNvPr id="2" name="object 2"/>
          <p:cNvSpPr txBox="1">
            <a:spLocks noGrp="1"/>
          </p:cNvSpPr>
          <p:nvPr>
            <p:ph type="title"/>
          </p:nvPr>
        </p:nvSpPr>
        <p:spPr>
          <a:xfrm>
            <a:off x="1595374" y="460375"/>
            <a:ext cx="4957826" cy="690574"/>
          </a:xfrm>
          <a:prstGeom prst="rect">
            <a:avLst/>
          </a:prstGeom>
        </p:spPr>
        <p:txBody>
          <a:bodyPr vert="horz" wrap="square" lIns="0" tIns="13335" rIns="0" bIns="0" rtlCol="0">
            <a:spAutoFit/>
          </a:bodyPr>
          <a:lstStyle/>
          <a:p>
            <a:pPr marL="12700">
              <a:spcBef>
                <a:spcPts val="105"/>
              </a:spcBef>
            </a:pPr>
            <a:r>
              <a:rPr lang="zh-CN" altLang="en-US" spc="-35" dirty="0">
                <a:latin typeface="微软雅黑" panose="020B0503020204020204" pitchFamily="34" charset="-122"/>
                <a:ea typeface="微软雅黑" panose="020B0503020204020204" pitchFamily="34" charset="-122"/>
              </a:rPr>
              <a:t>问题与收获</a:t>
            </a:r>
            <a:endParaRPr spc="-10" dirty="0">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F417E51C-0B3C-4E5E-86C4-F4E2BE5E0BD9}"/>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等腰三角形 7">
            <a:extLst>
              <a:ext uri="{FF2B5EF4-FFF2-40B4-BE49-F238E27FC236}">
                <a16:creationId xmlns:a16="http://schemas.microsoft.com/office/drawing/2014/main" id="{B669A858-25B2-4A5A-8303-5F75BD73D447}"/>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01A1FB1A-8927-4140-BF54-1BA6DB56A0FC}"/>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082F38FE-F1D7-4BD4-A2E5-416604B96902}"/>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12" name="图片 11">
            <a:extLst>
              <a:ext uri="{FF2B5EF4-FFF2-40B4-BE49-F238E27FC236}">
                <a16:creationId xmlns:a16="http://schemas.microsoft.com/office/drawing/2014/main" id="{27DE3193-465B-419F-BC4E-489C3E4695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grpSp>
        <p:nvGrpSpPr>
          <p:cNvPr id="10" name="组合 9">
            <a:extLst>
              <a:ext uri="{FF2B5EF4-FFF2-40B4-BE49-F238E27FC236}">
                <a16:creationId xmlns:a16="http://schemas.microsoft.com/office/drawing/2014/main" id="{F03AC023-E096-4C09-9564-F0BA30A2D3AC}"/>
              </a:ext>
            </a:extLst>
          </p:cNvPr>
          <p:cNvGrpSpPr/>
          <p:nvPr/>
        </p:nvGrpSpPr>
        <p:grpSpPr>
          <a:xfrm>
            <a:off x="5494050" y="-17830800"/>
            <a:ext cx="6668133" cy="22815796"/>
            <a:chOff x="5494050" y="1150949"/>
            <a:chExt cx="6668133" cy="22815796"/>
          </a:xfrm>
        </p:grpSpPr>
        <p:sp>
          <p:nvSpPr>
            <p:cNvPr id="3" name="文本框 2">
              <a:extLst>
                <a:ext uri="{FF2B5EF4-FFF2-40B4-BE49-F238E27FC236}">
                  <a16:creationId xmlns:a16="http://schemas.microsoft.com/office/drawing/2014/main" id="{AA4EF8DF-6FC5-4196-86E6-26FCC85EC66B}"/>
                </a:ext>
              </a:extLst>
            </p:cNvPr>
            <p:cNvSpPr txBox="1"/>
            <p:nvPr/>
          </p:nvSpPr>
          <p:spPr>
            <a:xfrm>
              <a:off x="5494050" y="14839027"/>
              <a:ext cx="5827109" cy="2554545"/>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角度与弧度</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海里与米</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6" name="文本框 5">
              <a:extLst>
                <a:ext uri="{FF2B5EF4-FFF2-40B4-BE49-F238E27FC236}">
                  <a16:creationId xmlns:a16="http://schemas.microsoft.com/office/drawing/2014/main" id="{2CE2F260-4A84-49C2-AAE7-C94C96AB182A}"/>
                </a:ext>
              </a:extLst>
            </p:cNvPr>
            <p:cNvSpPr txBox="1"/>
            <p:nvPr/>
          </p:nvSpPr>
          <p:spPr>
            <a:xfrm>
              <a:off x="5698930" y="21412200"/>
              <a:ext cx="6463253" cy="2554545"/>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国标和文献</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优先可视化</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1" name="文本框 20">
              <a:extLst>
                <a:ext uri="{FF2B5EF4-FFF2-40B4-BE49-F238E27FC236}">
                  <a16:creationId xmlns:a16="http://schemas.microsoft.com/office/drawing/2014/main" id="{5FEDE589-92C0-4B6C-8188-38E5B911A6DF}"/>
                </a:ext>
              </a:extLst>
            </p:cNvPr>
            <p:cNvSpPr txBox="1"/>
            <p:nvPr/>
          </p:nvSpPr>
          <p:spPr>
            <a:xfrm>
              <a:off x="5722651" y="1150949"/>
              <a:ext cx="5369908" cy="3785652"/>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理论依据</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合情猜想</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a:p>
              <a:r>
                <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ML</a:t>
              </a:r>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特性</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sp>
          <p:nvSpPr>
            <p:cNvPr id="22" name="文本框 21">
              <a:extLst>
                <a:ext uri="{FF2B5EF4-FFF2-40B4-BE49-F238E27FC236}">
                  <a16:creationId xmlns:a16="http://schemas.microsoft.com/office/drawing/2014/main" id="{41283CFC-ED9C-4F3A-BA1D-F5D9F9D5F8F1}"/>
                </a:ext>
              </a:extLst>
            </p:cNvPr>
            <p:cNvSpPr txBox="1"/>
            <p:nvPr/>
          </p:nvSpPr>
          <p:spPr>
            <a:xfrm>
              <a:off x="5831492" y="9496961"/>
              <a:ext cx="5369908" cy="1323439"/>
            </a:xfrm>
            <a:prstGeom prst="rect">
              <a:avLst/>
            </a:prstGeom>
            <a:noFill/>
          </p:spPr>
          <p:txBody>
            <a:bodyPr wrap="square" rtlCol="0">
              <a:spAutoFit/>
            </a:bodyPr>
            <a:lstStyle/>
            <a:p>
              <a:r>
                <a:rPr lang="zh-CN" altLang="en-US"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rPr>
                <a:t>使用场景</a:t>
              </a:r>
              <a:endParaRPr lang="en-US" altLang="zh-CN" sz="8000" dirty="0">
                <a:solidFill>
                  <a:srgbClr val="094676"/>
                </a:solidFill>
                <a:latin typeface="汉仪文黑-85W" panose="00020600040101010101" pitchFamily="18" charset="-128"/>
                <a:ea typeface="汉仪文黑-85W" panose="00020600040101010101" pitchFamily="18" charset="-128"/>
                <a:cs typeface="汉仪文黑-85W" panose="00020600040101010101" pitchFamily="18" charset="-128"/>
              </a:endParaRPr>
            </a:p>
          </p:txBody>
        </p:sp>
      </p:grpSp>
    </p:spTree>
    <p:extLst>
      <p:ext uri="{BB962C8B-B14F-4D97-AF65-F5344CB8AC3E}">
        <p14:creationId xmlns:p14="http://schemas.microsoft.com/office/powerpoint/2010/main" val="3331073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04">
        <p159:morph option="byObject"/>
      </p:transition>
    </mc:Choice>
    <mc:Fallback xmlns="">
      <p:transition spd="slow" advTm="1104">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05" y="0"/>
            <a:ext cx="12192000" cy="6857996"/>
          </a:xfrm>
          <a:prstGeom prst="rect">
            <a:avLst/>
          </a:prstGeom>
        </p:spPr>
      </p:pic>
      <p:pic>
        <p:nvPicPr>
          <p:cNvPr id="3" name="object 3"/>
          <p:cNvPicPr/>
          <p:nvPr/>
        </p:nvPicPr>
        <p:blipFill>
          <a:blip r:embed="rId3" cstate="print"/>
          <a:stretch>
            <a:fillRect/>
          </a:stretch>
        </p:blipFill>
        <p:spPr>
          <a:xfrm>
            <a:off x="0" y="3208020"/>
            <a:ext cx="12192000" cy="1516379"/>
          </a:xfrm>
          <a:prstGeom prst="rect">
            <a:avLst/>
          </a:prstGeom>
        </p:spPr>
      </p:pic>
      <p:sp>
        <p:nvSpPr>
          <p:cNvPr id="4" name="object 4"/>
          <p:cNvSpPr txBox="1"/>
          <p:nvPr/>
        </p:nvSpPr>
        <p:spPr>
          <a:xfrm>
            <a:off x="3505200" y="3322794"/>
            <a:ext cx="2895600" cy="843821"/>
          </a:xfrm>
          <a:prstGeom prst="rect">
            <a:avLst/>
          </a:prstGeom>
        </p:spPr>
        <p:txBody>
          <a:bodyPr vert="horz" wrap="square" lIns="0" tIns="12700" rIns="0" bIns="0" rtlCol="0">
            <a:spAutoFit/>
          </a:bodyPr>
          <a:lstStyle/>
          <a:p>
            <a:pPr marL="12700">
              <a:lnSpc>
                <a:spcPct val="100000"/>
              </a:lnSpc>
              <a:spcBef>
                <a:spcPts val="100"/>
              </a:spcBef>
            </a:pPr>
            <a:r>
              <a:rPr lang="zh-CN" altLang="en-US" sz="5400" b="1" spc="-15" dirty="0">
                <a:solidFill>
                  <a:srgbClr val="FFC000"/>
                </a:solidFill>
                <a:latin typeface="仿宋" panose="02010609060101010101" pitchFamily="49" charset="-122"/>
                <a:ea typeface="仿宋" panose="02010609060101010101" pitchFamily="49" charset="-122"/>
                <a:cs typeface="SimSun"/>
              </a:rPr>
              <a:t>感谢观看</a:t>
            </a:r>
            <a:endParaRPr sz="5400" b="1" dirty="0">
              <a:latin typeface="仿宋" panose="02010609060101010101" pitchFamily="49" charset="-122"/>
              <a:ea typeface="仿宋" panose="02010609060101010101" pitchFamily="49" charset="-122"/>
              <a:cs typeface="SimSun"/>
            </a:endParaRPr>
          </a:p>
        </p:txBody>
      </p:sp>
      <p:sp>
        <p:nvSpPr>
          <p:cNvPr id="7" name="object 7"/>
          <p:cNvSpPr/>
          <p:nvPr/>
        </p:nvSpPr>
        <p:spPr>
          <a:xfrm>
            <a:off x="6889242" y="2170938"/>
            <a:ext cx="5302885" cy="76200"/>
          </a:xfrm>
          <a:custGeom>
            <a:avLst/>
            <a:gdLst/>
            <a:ahLst/>
            <a:cxnLst/>
            <a:rect l="l" t="t" r="r" b="b"/>
            <a:pathLst>
              <a:path w="5302884" h="76200">
                <a:moveTo>
                  <a:pt x="76200" y="0"/>
                </a:moveTo>
                <a:lnTo>
                  <a:pt x="0" y="38100"/>
                </a:lnTo>
                <a:lnTo>
                  <a:pt x="76200" y="76200"/>
                </a:lnTo>
                <a:lnTo>
                  <a:pt x="76200" y="47625"/>
                </a:lnTo>
                <a:lnTo>
                  <a:pt x="63500" y="47625"/>
                </a:lnTo>
                <a:lnTo>
                  <a:pt x="63500" y="28575"/>
                </a:lnTo>
                <a:lnTo>
                  <a:pt x="76200" y="28575"/>
                </a:lnTo>
                <a:lnTo>
                  <a:pt x="76200" y="0"/>
                </a:lnTo>
                <a:close/>
              </a:path>
              <a:path w="5302884" h="76200">
                <a:moveTo>
                  <a:pt x="76200" y="28575"/>
                </a:moveTo>
                <a:lnTo>
                  <a:pt x="63500" y="28575"/>
                </a:lnTo>
                <a:lnTo>
                  <a:pt x="63500" y="47625"/>
                </a:lnTo>
                <a:lnTo>
                  <a:pt x="76200" y="47625"/>
                </a:lnTo>
                <a:lnTo>
                  <a:pt x="76200" y="28575"/>
                </a:lnTo>
                <a:close/>
              </a:path>
              <a:path w="5302884" h="76200">
                <a:moveTo>
                  <a:pt x="5302758" y="28575"/>
                </a:moveTo>
                <a:lnTo>
                  <a:pt x="76200" y="28575"/>
                </a:lnTo>
                <a:lnTo>
                  <a:pt x="76200" y="47625"/>
                </a:lnTo>
                <a:lnTo>
                  <a:pt x="5302758" y="47625"/>
                </a:lnTo>
                <a:lnTo>
                  <a:pt x="5302758" y="28575"/>
                </a:lnTo>
                <a:close/>
              </a:path>
            </a:pathLst>
          </a:custGeom>
          <a:solidFill>
            <a:srgbClr val="FFC000"/>
          </a:solidFill>
        </p:spPr>
        <p:txBody>
          <a:bodyPr wrap="square" lIns="0" tIns="0" rIns="0" bIns="0" rtlCol="0"/>
          <a:lstStyle/>
          <a:p>
            <a:endParaRPr/>
          </a:p>
        </p:txBody>
      </p:sp>
      <p:sp>
        <p:nvSpPr>
          <p:cNvPr id="10" name="object 10"/>
          <p:cNvSpPr/>
          <p:nvPr/>
        </p:nvSpPr>
        <p:spPr>
          <a:xfrm>
            <a:off x="40386" y="1159002"/>
            <a:ext cx="5878830" cy="76200"/>
          </a:xfrm>
          <a:custGeom>
            <a:avLst/>
            <a:gdLst/>
            <a:ahLst/>
            <a:cxnLst/>
            <a:rect l="l" t="t" r="r" b="b"/>
            <a:pathLst>
              <a:path w="5878830" h="76200">
                <a:moveTo>
                  <a:pt x="5802122" y="0"/>
                </a:moveTo>
                <a:lnTo>
                  <a:pt x="5802122" y="76200"/>
                </a:lnTo>
                <a:lnTo>
                  <a:pt x="5859272" y="47625"/>
                </a:lnTo>
                <a:lnTo>
                  <a:pt x="5814822" y="47625"/>
                </a:lnTo>
                <a:lnTo>
                  <a:pt x="5814822" y="28575"/>
                </a:lnTo>
                <a:lnTo>
                  <a:pt x="5859272" y="28575"/>
                </a:lnTo>
                <a:lnTo>
                  <a:pt x="5802122" y="0"/>
                </a:lnTo>
                <a:close/>
              </a:path>
              <a:path w="5878830" h="76200">
                <a:moveTo>
                  <a:pt x="5802122" y="28575"/>
                </a:moveTo>
                <a:lnTo>
                  <a:pt x="0" y="28575"/>
                </a:lnTo>
                <a:lnTo>
                  <a:pt x="0" y="47625"/>
                </a:lnTo>
                <a:lnTo>
                  <a:pt x="5802122" y="47625"/>
                </a:lnTo>
                <a:lnTo>
                  <a:pt x="5802122" y="28575"/>
                </a:lnTo>
                <a:close/>
              </a:path>
              <a:path w="5878830" h="76200">
                <a:moveTo>
                  <a:pt x="5859272" y="28575"/>
                </a:moveTo>
                <a:lnTo>
                  <a:pt x="5814822" y="28575"/>
                </a:lnTo>
                <a:lnTo>
                  <a:pt x="5814822" y="47625"/>
                </a:lnTo>
                <a:lnTo>
                  <a:pt x="5859272" y="47625"/>
                </a:lnTo>
                <a:lnTo>
                  <a:pt x="5878322" y="38100"/>
                </a:lnTo>
                <a:lnTo>
                  <a:pt x="5859272" y="28575"/>
                </a:lnTo>
                <a:close/>
              </a:path>
            </a:pathLst>
          </a:custGeom>
          <a:solidFill>
            <a:srgbClr val="FFC000"/>
          </a:solidFill>
        </p:spPr>
        <p:txBody>
          <a:bodyPr wrap="square" lIns="0" tIns="0" rIns="0" bIns="0" rtlCol="0"/>
          <a:lstStyle/>
          <a:p>
            <a:endParaRPr/>
          </a:p>
        </p:txBody>
      </p:sp>
      <p:sp>
        <p:nvSpPr>
          <p:cNvPr id="22" name="object 22"/>
          <p:cNvSpPr txBox="1"/>
          <p:nvPr/>
        </p:nvSpPr>
        <p:spPr>
          <a:xfrm>
            <a:off x="5996685" y="981202"/>
            <a:ext cx="5189855" cy="391160"/>
          </a:xfrm>
          <a:prstGeom prst="rect">
            <a:avLst/>
          </a:prstGeom>
        </p:spPr>
        <p:txBody>
          <a:bodyPr vert="horz" wrap="square" lIns="0" tIns="12700" rIns="0" bIns="0" rtlCol="0">
            <a:spAutoFit/>
          </a:bodyPr>
          <a:lstStyle/>
          <a:p>
            <a:pPr marL="12700">
              <a:lnSpc>
                <a:spcPct val="100000"/>
              </a:lnSpc>
              <a:spcBef>
                <a:spcPts val="100"/>
              </a:spcBef>
              <a:tabLst>
                <a:tab pos="499109" algn="l"/>
                <a:tab pos="984885" algn="l"/>
                <a:tab pos="1471295" algn="l"/>
                <a:tab pos="1957070" algn="l"/>
                <a:tab pos="2442210" algn="l"/>
                <a:tab pos="2928620" algn="l"/>
                <a:tab pos="3414395" algn="l"/>
                <a:tab pos="3900804" algn="l"/>
                <a:tab pos="4385310" algn="l"/>
                <a:tab pos="4871720" algn="l"/>
              </a:tabLst>
            </a:pPr>
            <a:endParaRPr sz="2400" dirty="0">
              <a:latin typeface="Microsoft YaHei"/>
              <a:cs typeface="Microsoft YaHei"/>
            </a:endParaRPr>
          </a:p>
        </p:txBody>
      </p:sp>
      <p:sp>
        <p:nvSpPr>
          <p:cNvPr id="5" name="文本框 4">
            <a:extLst>
              <a:ext uri="{FF2B5EF4-FFF2-40B4-BE49-F238E27FC236}">
                <a16:creationId xmlns:a16="http://schemas.microsoft.com/office/drawing/2014/main" id="{6D1011CB-FC7F-4F91-9407-11FABE004F0A}"/>
              </a:ext>
            </a:extLst>
          </p:cNvPr>
          <p:cNvSpPr txBox="1"/>
          <p:nvPr/>
        </p:nvSpPr>
        <p:spPr>
          <a:xfrm>
            <a:off x="3581400" y="4053990"/>
            <a:ext cx="2640466" cy="369332"/>
          </a:xfrm>
          <a:prstGeom prst="rect">
            <a:avLst/>
          </a:prstGeom>
          <a:noFill/>
        </p:spPr>
        <p:txBody>
          <a:bodyPr wrap="none" rtlCol="0">
            <a:spAutoFit/>
          </a:bodyPr>
          <a:lstStyle/>
          <a:p>
            <a:pPr algn="l"/>
            <a:r>
              <a:rPr lang="en-US" altLang="zh-CN" b="0" i="0" dirty="0">
                <a:solidFill>
                  <a:srgbClr val="FFC000"/>
                </a:solidFill>
                <a:effectLst/>
                <a:latin typeface="Times New Roman" panose="02020603050405020304" pitchFamily="18" charset="0"/>
                <a:cs typeface="Times New Roman" panose="02020603050405020304" pitchFamily="18" charset="0"/>
              </a:rPr>
              <a:t>I Appreciate your patience</a:t>
            </a:r>
          </a:p>
        </p:txBody>
      </p:sp>
      <p:pic>
        <p:nvPicPr>
          <p:cNvPr id="11" name="图片 10">
            <a:extLst>
              <a:ext uri="{FF2B5EF4-FFF2-40B4-BE49-F238E27FC236}">
                <a16:creationId xmlns:a16="http://schemas.microsoft.com/office/drawing/2014/main" id="{D684DF02-7E1D-4E31-B4A5-85AF4EBC65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3034598"/>
            <a:ext cx="1902995" cy="1766002"/>
          </a:xfrm>
          <a:prstGeom prst="rect">
            <a:avLst/>
          </a:prstGeom>
        </p:spPr>
      </p:pic>
    </p:spTree>
    <p:extLst>
      <p:ext uri="{BB962C8B-B14F-4D97-AF65-F5344CB8AC3E}">
        <p14:creationId xmlns:p14="http://schemas.microsoft.com/office/powerpoint/2010/main" val="660784417"/>
      </p:ext>
    </p:extLst>
  </p:cSld>
  <p:clrMapOvr>
    <a:masterClrMapping/>
  </p:clrMapOvr>
  <mc:AlternateContent xmlns:mc="http://schemas.openxmlformats.org/markup-compatibility/2006" xmlns:p14="http://schemas.microsoft.com/office/powerpoint/2010/main">
    <mc:Choice Requires="p14">
      <p:transition spd="slow" p14:dur="2000" advTm="1526"/>
    </mc:Choice>
    <mc:Fallback xmlns="">
      <p:transition spd="slow" advTm="1526"/>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2CEABD6-DDC7-4486-8737-59BC469134CD}"/>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 y="0"/>
            <a:ext cx="12191999" cy="6858000"/>
          </a:xfrm>
          <a:prstGeom prst="rect">
            <a:avLst/>
          </a:prstGeom>
        </p:spPr>
      </p:pic>
      <p:grpSp>
        <p:nvGrpSpPr>
          <p:cNvPr id="13" name="组合 12">
            <a:extLst>
              <a:ext uri="{FF2B5EF4-FFF2-40B4-BE49-F238E27FC236}">
                <a16:creationId xmlns:a16="http://schemas.microsoft.com/office/drawing/2014/main" id="{68E49D6C-ACEB-4CAB-B3ED-9923CA0FB2CD}"/>
              </a:ext>
            </a:extLst>
          </p:cNvPr>
          <p:cNvGrpSpPr/>
          <p:nvPr/>
        </p:nvGrpSpPr>
        <p:grpSpPr>
          <a:xfrm>
            <a:off x="3222999" y="981202"/>
            <a:ext cx="7963541" cy="5724399"/>
            <a:chOff x="3222999" y="981202"/>
            <a:chExt cx="7963541" cy="5724399"/>
          </a:xfrm>
        </p:grpSpPr>
        <p:sp>
          <p:nvSpPr>
            <p:cNvPr id="22" name="object 22"/>
            <p:cNvSpPr txBox="1"/>
            <p:nvPr/>
          </p:nvSpPr>
          <p:spPr>
            <a:xfrm>
              <a:off x="5996685" y="981202"/>
              <a:ext cx="5189855" cy="391160"/>
            </a:xfrm>
            <a:prstGeom prst="rect">
              <a:avLst/>
            </a:prstGeom>
          </p:spPr>
          <p:txBody>
            <a:bodyPr vert="horz" wrap="square" lIns="0" tIns="12700" rIns="0" bIns="0" rtlCol="0">
              <a:spAutoFit/>
            </a:bodyPr>
            <a:lstStyle/>
            <a:p>
              <a:pPr marL="12700">
                <a:lnSpc>
                  <a:spcPct val="100000"/>
                </a:lnSpc>
                <a:spcBef>
                  <a:spcPts val="100"/>
                </a:spcBef>
                <a:tabLst>
                  <a:tab pos="499109" algn="l"/>
                  <a:tab pos="984885" algn="l"/>
                  <a:tab pos="1471295" algn="l"/>
                  <a:tab pos="1957070" algn="l"/>
                  <a:tab pos="2442210" algn="l"/>
                  <a:tab pos="2928620" algn="l"/>
                  <a:tab pos="3414395" algn="l"/>
                  <a:tab pos="3900804" algn="l"/>
                  <a:tab pos="4385310" algn="l"/>
                  <a:tab pos="4871720" algn="l"/>
                </a:tabLst>
              </a:pPr>
              <a:endParaRPr sz="2400" dirty="0">
                <a:latin typeface="Microsoft YaHei"/>
                <a:cs typeface="Microsoft YaHei"/>
              </a:endParaRPr>
            </a:p>
          </p:txBody>
        </p:sp>
        <p:pic>
          <p:nvPicPr>
            <p:cNvPr id="12" name="图片 11">
              <a:extLst>
                <a:ext uri="{FF2B5EF4-FFF2-40B4-BE49-F238E27FC236}">
                  <a16:creationId xmlns:a16="http://schemas.microsoft.com/office/drawing/2014/main" id="{A19DCF58-7110-4BF3-B812-F14A7A9C1F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1690"/>
            <a:stretch/>
          </p:blipFill>
          <p:spPr bwMode="hidden">
            <a:xfrm>
              <a:off x="3222999" y="5389613"/>
              <a:ext cx="5547371" cy="1315988"/>
            </a:xfrm>
            <a:prstGeom prst="rect">
              <a:avLst/>
            </a:prstGeom>
          </p:spPr>
        </p:pic>
      </p:grpSp>
      <p:sp>
        <p:nvSpPr>
          <p:cNvPr id="17" name="object 2">
            <a:extLst>
              <a:ext uri="{FF2B5EF4-FFF2-40B4-BE49-F238E27FC236}">
                <a16:creationId xmlns:a16="http://schemas.microsoft.com/office/drawing/2014/main" id="{FC868E7E-F05B-44A8-B36D-09006517D843}"/>
              </a:ext>
            </a:extLst>
          </p:cNvPr>
          <p:cNvSpPr txBox="1">
            <a:spLocks noGrp="1"/>
          </p:cNvSpPr>
          <p:nvPr>
            <p:ph type="title"/>
          </p:nvPr>
        </p:nvSpPr>
        <p:spPr>
          <a:xfrm>
            <a:off x="457200" y="1663792"/>
            <a:ext cx="1295400" cy="382797"/>
          </a:xfrm>
          <a:prstGeom prst="rect">
            <a:avLst/>
          </a:prstGeom>
        </p:spPr>
        <p:txBody>
          <a:bodyPr vert="horz" wrap="square" lIns="0" tIns="13335" rIns="0" bIns="0" rtlCol="0">
            <a:spAutoFit/>
          </a:bodyPr>
          <a:lstStyle/>
          <a:p>
            <a:pPr marL="12700">
              <a:spcBef>
                <a:spcPts val="105"/>
              </a:spcBef>
            </a:pPr>
            <a:r>
              <a:rPr lang="zh-CN" altLang="en-US" sz="2400" spc="-35" dirty="0">
                <a:solidFill>
                  <a:schemeClr val="bg1"/>
                </a:solidFill>
                <a:latin typeface="仿宋" panose="02010609060101010101" pitchFamily="49" charset="-122"/>
                <a:ea typeface="仿宋" panose="02010609060101010101" pitchFamily="49" charset="-122"/>
              </a:rPr>
              <a:t>参考文献</a:t>
            </a:r>
            <a:endParaRPr sz="2400" spc="-10" dirty="0">
              <a:solidFill>
                <a:schemeClr val="bg1"/>
              </a:solidFill>
              <a:latin typeface="仿宋" panose="02010609060101010101" pitchFamily="49" charset="-122"/>
              <a:ea typeface="仿宋" panose="02010609060101010101" pitchFamily="49" charset="-122"/>
            </a:endParaRPr>
          </a:p>
        </p:txBody>
      </p:sp>
      <p:sp>
        <p:nvSpPr>
          <p:cNvPr id="16" name="文本框 15">
            <a:extLst>
              <a:ext uri="{FF2B5EF4-FFF2-40B4-BE49-F238E27FC236}">
                <a16:creationId xmlns:a16="http://schemas.microsoft.com/office/drawing/2014/main" id="{CF92371A-C682-4453-A42F-9DE51CBB9818}"/>
              </a:ext>
            </a:extLst>
          </p:cNvPr>
          <p:cNvSpPr txBox="1"/>
          <p:nvPr/>
        </p:nvSpPr>
        <p:spPr>
          <a:xfrm>
            <a:off x="381000" y="2514600"/>
            <a:ext cx="11965455" cy="1938992"/>
          </a:xfrm>
          <a:prstGeom prst="rect">
            <a:avLst/>
          </a:prstGeom>
          <a:noFill/>
        </p:spPr>
        <p:txBody>
          <a:bodyPr wrap="none" rtlCol="0">
            <a:spAutoFit/>
          </a:bodyPr>
          <a:lstStyle/>
          <a:p>
            <a:r>
              <a:rPr lang="en-US" altLang="zh-CN" sz="2000" spc="-35" dirty="0">
                <a:solidFill>
                  <a:schemeClr val="bg1"/>
                </a:solidFill>
                <a:latin typeface="仿宋" panose="02010609060101010101" pitchFamily="49" charset="-122"/>
                <a:ea typeface="仿宋" panose="02010609060101010101" pitchFamily="49" charset="-122"/>
              </a:rPr>
              <a:t>[1]</a:t>
            </a:r>
            <a:r>
              <a:rPr lang="zh-CN" altLang="zh-CN" sz="2000" spc="-35" dirty="0">
                <a:solidFill>
                  <a:schemeClr val="bg1"/>
                </a:solidFill>
                <a:latin typeface="仿宋" panose="02010609060101010101" pitchFamily="49" charset="-122"/>
                <a:ea typeface="仿宋" panose="02010609060101010101" pitchFamily="49" charset="-122"/>
              </a:rPr>
              <a:t>宋玲玲</a:t>
            </a:r>
            <a:r>
              <a:rPr lang="en-US" altLang="zh-CN" sz="2000" spc="-35" dirty="0">
                <a:solidFill>
                  <a:schemeClr val="bg1"/>
                </a:solidFill>
                <a:latin typeface="仿宋" panose="02010609060101010101" pitchFamily="49" charset="-122"/>
                <a:ea typeface="仿宋" panose="02010609060101010101" pitchFamily="49" charset="-122"/>
              </a:rPr>
              <a:t>. </a:t>
            </a:r>
            <a:r>
              <a:rPr lang="zh-CN" altLang="zh-CN" sz="2000" spc="-35" dirty="0">
                <a:solidFill>
                  <a:schemeClr val="bg1"/>
                </a:solidFill>
                <a:latin typeface="仿宋" panose="02010609060101010101" pitchFamily="49" charset="-122"/>
                <a:ea typeface="仿宋" panose="02010609060101010101" pitchFamily="49" charset="-122"/>
              </a:rPr>
              <a:t>多波束测量数据预处理研究</a:t>
            </a:r>
            <a:r>
              <a:rPr lang="en-US" altLang="zh-CN" sz="2000" spc="-35" dirty="0">
                <a:solidFill>
                  <a:schemeClr val="bg1"/>
                </a:solidFill>
                <a:latin typeface="仿宋" panose="02010609060101010101" pitchFamily="49" charset="-122"/>
                <a:ea typeface="仿宋" panose="02010609060101010101" pitchFamily="49" charset="-122"/>
              </a:rPr>
              <a:t>[D].</a:t>
            </a:r>
            <a:r>
              <a:rPr lang="zh-CN" altLang="zh-CN" sz="2000" spc="-35" dirty="0">
                <a:solidFill>
                  <a:schemeClr val="bg1"/>
                </a:solidFill>
                <a:latin typeface="仿宋" panose="02010609060101010101" pitchFamily="49" charset="-122"/>
                <a:ea typeface="仿宋" panose="02010609060101010101" pitchFamily="49" charset="-122"/>
              </a:rPr>
              <a:t>南京航空航天大学</a:t>
            </a:r>
            <a:r>
              <a:rPr lang="en-US" altLang="zh-CN" sz="2000" spc="-35" dirty="0">
                <a:solidFill>
                  <a:schemeClr val="bg1"/>
                </a:solidFill>
                <a:latin typeface="仿宋" panose="02010609060101010101" pitchFamily="49" charset="-122"/>
                <a:ea typeface="仿宋" panose="02010609060101010101" pitchFamily="49" charset="-122"/>
              </a:rPr>
              <a:t>,2009.</a:t>
            </a:r>
            <a:br>
              <a:rPr lang="en-US" altLang="zh-CN" sz="2000" spc="-35" dirty="0">
                <a:solidFill>
                  <a:schemeClr val="bg1"/>
                </a:solidFill>
                <a:latin typeface="仿宋" panose="02010609060101010101" pitchFamily="49" charset="-122"/>
                <a:ea typeface="仿宋" panose="02010609060101010101" pitchFamily="49" charset="-122"/>
              </a:rPr>
            </a:br>
            <a:r>
              <a:rPr lang="en-US" altLang="zh-CN" sz="2000" spc="-35" dirty="0">
                <a:solidFill>
                  <a:schemeClr val="bg1"/>
                </a:solidFill>
                <a:latin typeface="仿宋" panose="02010609060101010101" pitchFamily="49" charset="-122"/>
                <a:ea typeface="仿宋" panose="02010609060101010101" pitchFamily="49" charset="-122"/>
              </a:rPr>
              <a:t>[2]</a:t>
            </a:r>
            <a:r>
              <a:rPr lang="zh-CN" altLang="zh-CN" sz="2000" spc="-35" dirty="0">
                <a:solidFill>
                  <a:schemeClr val="bg1"/>
                </a:solidFill>
                <a:latin typeface="仿宋" panose="02010609060101010101" pitchFamily="49" charset="-122"/>
                <a:ea typeface="仿宋" panose="02010609060101010101" pitchFamily="49" charset="-122"/>
              </a:rPr>
              <a:t>吴自银</a:t>
            </a:r>
            <a:r>
              <a:rPr lang="en-US" altLang="zh-CN" sz="2000" spc="-35" dirty="0">
                <a:solidFill>
                  <a:schemeClr val="bg1"/>
                </a:solidFill>
                <a:latin typeface="仿宋" panose="02010609060101010101" pitchFamily="49" charset="-122"/>
                <a:ea typeface="仿宋" panose="02010609060101010101" pitchFamily="49" charset="-122"/>
              </a:rPr>
              <a:t>,</a:t>
            </a:r>
            <a:r>
              <a:rPr lang="zh-CN" altLang="zh-CN" sz="2000" spc="-35" dirty="0">
                <a:solidFill>
                  <a:schemeClr val="bg1"/>
                </a:solidFill>
                <a:latin typeface="仿宋" panose="02010609060101010101" pitchFamily="49" charset="-122"/>
                <a:ea typeface="仿宋" panose="02010609060101010101" pitchFamily="49" charset="-122"/>
              </a:rPr>
              <a:t>金翔龙</a:t>
            </a:r>
            <a:r>
              <a:rPr lang="en-US" altLang="zh-CN" sz="2000" spc="-35" dirty="0">
                <a:solidFill>
                  <a:schemeClr val="bg1"/>
                </a:solidFill>
                <a:latin typeface="仿宋" panose="02010609060101010101" pitchFamily="49" charset="-122"/>
                <a:ea typeface="仿宋" panose="02010609060101010101" pitchFamily="49" charset="-122"/>
              </a:rPr>
              <a:t>,</a:t>
            </a:r>
            <a:r>
              <a:rPr lang="zh-CN" altLang="zh-CN" sz="2000" spc="-35" dirty="0">
                <a:solidFill>
                  <a:schemeClr val="bg1"/>
                </a:solidFill>
                <a:latin typeface="仿宋" panose="02010609060101010101" pitchFamily="49" charset="-122"/>
                <a:ea typeface="仿宋" panose="02010609060101010101" pitchFamily="49" charset="-122"/>
              </a:rPr>
              <a:t>郑玉龙等</a:t>
            </a:r>
            <a:r>
              <a:rPr lang="en-US" altLang="zh-CN" sz="2000" spc="-35" dirty="0">
                <a:solidFill>
                  <a:schemeClr val="bg1"/>
                </a:solidFill>
                <a:latin typeface="仿宋" panose="02010609060101010101" pitchFamily="49" charset="-122"/>
                <a:ea typeface="仿宋" panose="02010609060101010101" pitchFamily="49" charset="-122"/>
              </a:rPr>
              <a:t>.</a:t>
            </a:r>
            <a:r>
              <a:rPr lang="zh-CN" altLang="zh-CN" sz="2000" spc="-35" dirty="0">
                <a:solidFill>
                  <a:schemeClr val="bg1"/>
                </a:solidFill>
                <a:latin typeface="仿宋" panose="02010609060101010101" pitchFamily="49" charset="-122"/>
                <a:ea typeface="仿宋" panose="02010609060101010101" pitchFamily="49" charset="-122"/>
              </a:rPr>
              <a:t>多波束测深边缘波束误差的综合校正</a:t>
            </a:r>
            <a:r>
              <a:rPr lang="en-US" altLang="zh-CN" sz="2000" spc="-35" dirty="0">
                <a:solidFill>
                  <a:schemeClr val="bg1"/>
                </a:solidFill>
                <a:latin typeface="仿宋" panose="02010609060101010101" pitchFamily="49" charset="-122"/>
                <a:ea typeface="仿宋" panose="02010609060101010101" pitchFamily="49" charset="-122"/>
              </a:rPr>
              <a:t>[J].</a:t>
            </a:r>
            <a:r>
              <a:rPr lang="zh-CN" altLang="zh-CN" sz="2000" spc="-35" dirty="0">
                <a:solidFill>
                  <a:schemeClr val="bg1"/>
                </a:solidFill>
                <a:latin typeface="仿宋" panose="02010609060101010101" pitchFamily="49" charset="-122"/>
                <a:ea typeface="仿宋" panose="02010609060101010101" pitchFamily="49" charset="-122"/>
              </a:rPr>
              <a:t>海洋学报</a:t>
            </a:r>
            <a:r>
              <a:rPr lang="en-US" altLang="zh-CN" sz="2000" spc="-35" dirty="0">
                <a:solidFill>
                  <a:schemeClr val="bg1"/>
                </a:solidFill>
                <a:latin typeface="仿宋" panose="02010609060101010101" pitchFamily="49" charset="-122"/>
                <a:ea typeface="仿宋" panose="02010609060101010101" pitchFamily="49" charset="-122"/>
              </a:rPr>
              <a:t>(</a:t>
            </a:r>
            <a:r>
              <a:rPr lang="zh-CN" altLang="zh-CN" sz="2000" spc="-35" dirty="0">
                <a:solidFill>
                  <a:schemeClr val="bg1"/>
                </a:solidFill>
                <a:latin typeface="仿宋" panose="02010609060101010101" pitchFamily="49" charset="-122"/>
                <a:ea typeface="仿宋" panose="02010609060101010101" pitchFamily="49" charset="-122"/>
              </a:rPr>
              <a:t>中文版</a:t>
            </a:r>
            <a:r>
              <a:rPr lang="en-US" altLang="zh-CN" sz="2000" spc="-35" dirty="0">
                <a:solidFill>
                  <a:schemeClr val="bg1"/>
                </a:solidFill>
                <a:latin typeface="仿宋" panose="02010609060101010101" pitchFamily="49" charset="-122"/>
                <a:ea typeface="仿宋" panose="02010609060101010101" pitchFamily="49" charset="-122"/>
              </a:rPr>
              <a:t>),2005(04):88-94.</a:t>
            </a:r>
            <a:br>
              <a:rPr lang="en-US" altLang="zh-CN" sz="2000" spc="-35" dirty="0">
                <a:solidFill>
                  <a:schemeClr val="bg1"/>
                </a:solidFill>
                <a:latin typeface="仿宋" panose="02010609060101010101" pitchFamily="49" charset="-122"/>
                <a:ea typeface="仿宋" panose="02010609060101010101" pitchFamily="49" charset="-122"/>
              </a:rPr>
            </a:br>
            <a:r>
              <a:rPr lang="en-US" altLang="zh-CN" sz="2000" spc="-35" dirty="0">
                <a:solidFill>
                  <a:schemeClr val="bg1"/>
                </a:solidFill>
                <a:latin typeface="仿宋" panose="02010609060101010101" pitchFamily="49" charset="-122"/>
                <a:ea typeface="仿宋" panose="02010609060101010101" pitchFamily="49" charset="-122"/>
              </a:rPr>
              <a:t>[3]</a:t>
            </a:r>
            <a:r>
              <a:rPr lang="zh-CN" altLang="zh-CN" sz="2000" spc="-35" dirty="0">
                <a:solidFill>
                  <a:schemeClr val="bg1"/>
                </a:solidFill>
                <a:latin typeface="仿宋" panose="02010609060101010101" pitchFamily="49" charset="-122"/>
                <a:ea typeface="仿宋" panose="02010609060101010101" pitchFamily="49" charset="-122"/>
              </a:rPr>
              <a:t>李家彪</a:t>
            </a:r>
            <a:r>
              <a:rPr lang="en-US" altLang="zh-CN" sz="2000" spc="-35" dirty="0">
                <a:solidFill>
                  <a:schemeClr val="bg1"/>
                </a:solidFill>
                <a:latin typeface="仿宋" panose="02010609060101010101" pitchFamily="49" charset="-122"/>
                <a:ea typeface="仿宋" panose="02010609060101010101" pitchFamily="49" charset="-122"/>
              </a:rPr>
              <a:t> ,</a:t>
            </a:r>
            <a:r>
              <a:rPr lang="zh-CN" altLang="zh-CN" sz="2000" spc="-35" dirty="0">
                <a:solidFill>
                  <a:schemeClr val="bg1"/>
                </a:solidFill>
                <a:latin typeface="仿宋" panose="02010609060101010101" pitchFamily="49" charset="-122"/>
                <a:ea typeface="仿宋" panose="02010609060101010101" pitchFamily="49" charset="-122"/>
              </a:rPr>
              <a:t>郑玉龙</a:t>
            </a:r>
            <a:r>
              <a:rPr lang="en-US" altLang="zh-CN" sz="2000" spc="-35" dirty="0">
                <a:solidFill>
                  <a:schemeClr val="bg1"/>
                </a:solidFill>
                <a:latin typeface="仿宋" panose="02010609060101010101" pitchFamily="49" charset="-122"/>
                <a:ea typeface="仿宋" panose="02010609060101010101" pitchFamily="49" charset="-122"/>
              </a:rPr>
              <a:t> ,</a:t>
            </a:r>
            <a:r>
              <a:rPr lang="zh-CN" altLang="zh-CN" sz="2000" spc="-35" dirty="0">
                <a:solidFill>
                  <a:schemeClr val="bg1"/>
                </a:solidFill>
                <a:latin typeface="仿宋" panose="02010609060101010101" pitchFamily="49" charset="-122"/>
                <a:ea typeface="仿宋" panose="02010609060101010101" pitchFamily="49" charset="-122"/>
              </a:rPr>
              <a:t>王小波</a:t>
            </a:r>
            <a:r>
              <a:rPr lang="en-US" altLang="zh-CN" sz="2000" spc="-35" dirty="0">
                <a:solidFill>
                  <a:schemeClr val="bg1"/>
                </a:solidFill>
                <a:latin typeface="仿宋" panose="02010609060101010101" pitchFamily="49" charset="-122"/>
                <a:ea typeface="仿宋" panose="02010609060101010101" pitchFamily="49" charset="-122"/>
              </a:rPr>
              <a:t> </a:t>
            </a:r>
            <a:r>
              <a:rPr lang="zh-CN" altLang="zh-CN" sz="2000" spc="-35" dirty="0">
                <a:solidFill>
                  <a:schemeClr val="bg1"/>
                </a:solidFill>
                <a:latin typeface="仿宋" panose="02010609060101010101" pitchFamily="49" charset="-122"/>
                <a:ea typeface="仿宋" panose="02010609060101010101" pitchFamily="49" charset="-122"/>
              </a:rPr>
              <a:t>等</a:t>
            </a:r>
            <a:r>
              <a:rPr lang="en-US" altLang="zh-CN" sz="2000" spc="-35" dirty="0">
                <a:solidFill>
                  <a:schemeClr val="bg1"/>
                </a:solidFill>
                <a:latin typeface="仿宋" panose="02010609060101010101" pitchFamily="49" charset="-122"/>
                <a:ea typeface="仿宋" panose="02010609060101010101" pitchFamily="49" charset="-122"/>
              </a:rPr>
              <a:t>.</a:t>
            </a:r>
            <a:r>
              <a:rPr lang="zh-CN" altLang="zh-CN" sz="2000" spc="-35" dirty="0">
                <a:solidFill>
                  <a:schemeClr val="bg1"/>
                </a:solidFill>
                <a:latin typeface="仿宋" panose="02010609060101010101" pitchFamily="49" charset="-122"/>
                <a:ea typeface="仿宋" panose="02010609060101010101" pitchFamily="49" charset="-122"/>
              </a:rPr>
              <a:t>多波束测深及影响精度的主要因素</a:t>
            </a:r>
            <a:r>
              <a:rPr lang="en-US" altLang="zh-CN" sz="2000" spc="-35" dirty="0">
                <a:solidFill>
                  <a:schemeClr val="bg1"/>
                </a:solidFill>
                <a:latin typeface="仿宋" panose="02010609060101010101" pitchFamily="49" charset="-122"/>
                <a:ea typeface="仿宋" panose="02010609060101010101" pitchFamily="49" charset="-122"/>
              </a:rPr>
              <a:t>[J].</a:t>
            </a:r>
            <a:r>
              <a:rPr lang="zh-CN" altLang="zh-CN" sz="2000" spc="-35" dirty="0">
                <a:solidFill>
                  <a:schemeClr val="bg1"/>
                </a:solidFill>
                <a:latin typeface="仿宋" panose="02010609060101010101" pitchFamily="49" charset="-122"/>
                <a:ea typeface="仿宋" panose="02010609060101010101" pitchFamily="49" charset="-122"/>
              </a:rPr>
              <a:t>海洋测绘</a:t>
            </a:r>
            <a:r>
              <a:rPr lang="en-US" altLang="zh-CN" sz="2000" spc="-35" dirty="0">
                <a:solidFill>
                  <a:schemeClr val="bg1"/>
                </a:solidFill>
                <a:latin typeface="仿宋" panose="02010609060101010101" pitchFamily="49" charset="-122"/>
                <a:ea typeface="仿宋" panose="02010609060101010101" pitchFamily="49" charset="-122"/>
              </a:rPr>
              <a:t>,2001(01):26-32.</a:t>
            </a:r>
            <a:br>
              <a:rPr lang="en-US" altLang="zh-CN" sz="2000" spc="-35" dirty="0">
                <a:solidFill>
                  <a:schemeClr val="bg1"/>
                </a:solidFill>
                <a:latin typeface="仿宋" panose="02010609060101010101" pitchFamily="49" charset="-122"/>
                <a:ea typeface="仿宋" panose="02010609060101010101" pitchFamily="49" charset="-122"/>
              </a:rPr>
            </a:br>
            <a:r>
              <a:rPr lang="en-US" altLang="zh-CN" sz="2000" spc="-35" dirty="0">
                <a:solidFill>
                  <a:schemeClr val="bg1"/>
                </a:solidFill>
                <a:latin typeface="仿宋" panose="02010609060101010101" pitchFamily="49" charset="-122"/>
                <a:ea typeface="仿宋" panose="02010609060101010101" pitchFamily="49" charset="-122"/>
              </a:rPr>
              <a:t>[4]</a:t>
            </a:r>
            <a:r>
              <a:rPr lang="zh-CN" altLang="zh-CN" sz="2000" spc="-35" dirty="0">
                <a:solidFill>
                  <a:schemeClr val="bg1"/>
                </a:solidFill>
                <a:latin typeface="仿宋" panose="02010609060101010101" pitchFamily="49" charset="-122"/>
                <a:ea typeface="仿宋" panose="02010609060101010101" pitchFamily="49" charset="-122"/>
              </a:rPr>
              <a:t>吴英姿</a:t>
            </a:r>
            <a:r>
              <a:rPr lang="en-US" altLang="zh-CN" sz="2000" spc="-35" dirty="0">
                <a:solidFill>
                  <a:schemeClr val="bg1"/>
                </a:solidFill>
                <a:latin typeface="仿宋" panose="02010609060101010101" pitchFamily="49" charset="-122"/>
                <a:ea typeface="仿宋" panose="02010609060101010101" pitchFamily="49" charset="-122"/>
              </a:rPr>
              <a:t>. </a:t>
            </a:r>
            <a:r>
              <a:rPr lang="zh-CN" altLang="zh-CN" sz="2000" spc="-35" dirty="0">
                <a:solidFill>
                  <a:schemeClr val="bg1"/>
                </a:solidFill>
                <a:latin typeface="仿宋" panose="02010609060101010101" pitchFamily="49" charset="-122"/>
                <a:ea typeface="仿宋" panose="02010609060101010101" pitchFamily="49" charset="-122"/>
              </a:rPr>
              <a:t>多波束测深系统地形跟踪与数据处理技术研究</a:t>
            </a:r>
            <a:r>
              <a:rPr lang="en-US" altLang="zh-CN" sz="2000" spc="-35" dirty="0">
                <a:solidFill>
                  <a:schemeClr val="bg1"/>
                </a:solidFill>
                <a:latin typeface="仿宋" panose="02010609060101010101" pitchFamily="49" charset="-122"/>
                <a:ea typeface="仿宋" panose="02010609060101010101" pitchFamily="49" charset="-122"/>
              </a:rPr>
              <a:t>[D].</a:t>
            </a:r>
            <a:r>
              <a:rPr lang="zh-CN" altLang="zh-CN" sz="2000" spc="-35" dirty="0">
                <a:solidFill>
                  <a:schemeClr val="bg1"/>
                </a:solidFill>
                <a:latin typeface="仿宋" panose="02010609060101010101" pitchFamily="49" charset="-122"/>
                <a:ea typeface="仿宋" panose="02010609060101010101" pitchFamily="49" charset="-122"/>
              </a:rPr>
              <a:t>哈尔滨工程大学</a:t>
            </a:r>
            <a:r>
              <a:rPr lang="en-US" altLang="zh-CN" sz="2000" spc="-35" dirty="0">
                <a:solidFill>
                  <a:schemeClr val="bg1"/>
                </a:solidFill>
                <a:latin typeface="仿宋" panose="02010609060101010101" pitchFamily="49" charset="-122"/>
                <a:ea typeface="仿宋" panose="02010609060101010101" pitchFamily="49" charset="-122"/>
              </a:rPr>
              <a:t>,2001.</a:t>
            </a:r>
            <a:br>
              <a:rPr lang="en-US" altLang="zh-CN" sz="2000" spc="-35" dirty="0">
                <a:solidFill>
                  <a:schemeClr val="bg1"/>
                </a:solidFill>
                <a:latin typeface="仿宋" panose="02010609060101010101" pitchFamily="49" charset="-122"/>
                <a:ea typeface="仿宋" panose="02010609060101010101" pitchFamily="49" charset="-122"/>
              </a:rPr>
            </a:br>
            <a:r>
              <a:rPr lang="en-US" altLang="zh-CN" sz="2000" spc="-35" dirty="0">
                <a:solidFill>
                  <a:schemeClr val="bg1"/>
                </a:solidFill>
                <a:latin typeface="仿宋" panose="02010609060101010101" pitchFamily="49" charset="-122"/>
                <a:ea typeface="仿宋" panose="02010609060101010101" pitchFamily="49" charset="-122"/>
              </a:rPr>
              <a:t>[5]</a:t>
            </a:r>
            <a:r>
              <a:rPr lang="zh-CN" altLang="zh-CN" sz="2000" spc="-35" dirty="0">
                <a:solidFill>
                  <a:schemeClr val="bg1"/>
                </a:solidFill>
                <a:latin typeface="仿宋" panose="02010609060101010101" pitchFamily="49" charset="-122"/>
                <a:ea typeface="仿宋" panose="02010609060101010101" pitchFamily="49" charset="-122"/>
              </a:rPr>
              <a:t>吴英姿</a:t>
            </a:r>
            <a:r>
              <a:rPr lang="en-US" altLang="zh-CN" sz="2000" spc="-35" dirty="0">
                <a:solidFill>
                  <a:schemeClr val="bg1"/>
                </a:solidFill>
                <a:latin typeface="仿宋" panose="02010609060101010101" pitchFamily="49" charset="-122"/>
                <a:ea typeface="仿宋" panose="02010609060101010101" pitchFamily="49" charset="-122"/>
              </a:rPr>
              <a:t>,</a:t>
            </a:r>
            <a:r>
              <a:rPr lang="zh-CN" altLang="zh-CN" sz="2000" spc="-35" dirty="0">
                <a:solidFill>
                  <a:schemeClr val="bg1"/>
                </a:solidFill>
                <a:latin typeface="仿宋" panose="02010609060101010101" pitchFamily="49" charset="-122"/>
                <a:ea typeface="仿宋" panose="02010609060101010101" pitchFamily="49" charset="-122"/>
              </a:rPr>
              <a:t>徐新盛</a:t>
            </a:r>
            <a:r>
              <a:rPr lang="en-US" altLang="zh-CN" sz="2000" spc="-35" dirty="0">
                <a:solidFill>
                  <a:schemeClr val="bg1"/>
                </a:solidFill>
                <a:latin typeface="仿宋" panose="02010609060101010101" pitchFamily="49" charset="-122"/>
                <a:ea typeface="仿宋" panose="02010609060101010101" pitchFamily="49" charset="-122"/>
              </a:rPr>
              <a:t>,</a:t>
            </a:r>
            <a:r>
              <a:rPr lang="zh-CN" altLang="zh-CN" sz="2000" spc="-35" dirty="0">
                <a:solidFill>
                  <a:schemeClr val="bg1"/>
                </a:solidFill>
                <a:latin typeface="仿宋" panose="02010609060101010101" pitchFamily="49" charset="-122"/>
                <a:ea typeface="仿宋" panose="02010609060101010101" pitchFamily="49" charset="-122"/>
              </a:rPr>
              <a:t>乔力争</a:t>
            </a:r>
            <a:r>
              <a:rPr lang="en-US" altLang="zh-CN" sz="2000" spc="-35" dirty="0">
                <a:solidFill>
                  <a:schemeClr val="bg1"/>
                </a:solidFill>
                <a:latin typeface="仿宋" panose="02010609060101010101" pitchFamily="49" charset="-122"/>
                <a:ea typeface="仿宋" panose="02010609060101010101" pitchFamily="49" charset="-122"/>
              </a:rPr>
              <a:t>.</a:t>
            </a:r>
            <a:r>
              <a:rPr lang="zh-CN" altLang="zh-CN" sz="2000" spc="-35" dirty="0">
                <a:solidFill>
                  <a:schemeClr val="bg1"/>
                </a:solidFill>
                <a:latin typeface="仿宋" panose="02010609060101010101" pitchFamily="49" charset="-122"/>
                <a:ea typeface="仿宋" panose="02010609060101010101" pitchFamily="49" charset="-122"/>
              </a:rPr>
              <a:t>多波束测深系统的精度评估方法研究</a:t>
            </a:r>
            <a:r>
              <a:rPr lang="en-US" altLang="zh-CN" sz="2000" spc="-35" dirty="0">
                <a:solidFill>
                  <a:schemeClr val="bg1"/>
                </a:solidFill>
                <a:latin typeface="仿宋" panose="02010609060101010101" pitchFamily="49" charset="-122"/>
                <a:ea typeface="仿宋" panose="02010609060101010101" pitchFamily="49" charset="-122"/>
              </a:rPr>
              <a:t>[J].</a:t>
            </a:r>
            <a:r>
              <a:rPr lang="zh-CN" altLang="zh-CN" sz="2000" spc="-35" dirty="0">
                <a:solidFill>
                  <a:schemeClr val="bg1"/>
                </a:solidFill>
                <a:latin typeface="仿宋" panose="02010609060101010101" pitchFamily="49" charset="-122"/>
                <a:ea typeface="仿宋" panose="02010609060101010101" pitchFamily="49" charset="-122"/>
              </a:rPr>
              <a:t>海洋技术</a:t>
            </a:r>
            <a:r>
              <a:rPr lang="en-US" altLang="zh-CN" sz="2000" spc="-35" dirty="0">
                <a:solidFill>
                  <a:schemeClr val="bg1"/>
                </a:solidFill>
                <a:latin typeface="仿宋" panose="02010609060101010101" pitchFamily="49" charset="-122"/>
                <a:ea typeface="仿宋" panose="02010609060101010101" pitchFamily="49" charset="-122"/>
              </a:rPr>
              <a:t>,2003(03):65-69.</a:t>
            </a:r>
            <a:br>
              <a:rPr lang="en-US" altLang="zh-CN" sz="2000" spc="-35" dirty="0">
                <a:solidFill>
                  <a:schemeClr val="bg1"/>
                </a:solidFill>
                <a:latin typeface="仿宋" panose="02010609060101010101" pitchFamily="49" charset="-122"/>
                <a:ea typeface="仿宋" panose="02010609060101010101" pitchFamily="49" charset="-122"/>
              </a:rPr>
            </a:br>
            <a:r>
              <a:rPr lang="en-US" altLang="zh-CN" sz="2000" spc="-35" dirty="0">
                <a:solidFill>
                  <a:schemeClr val="bg1"/>
                </a:solidFill>
                <a:latin typeface="仿宋" panose="02010609060101010101" pitchFamily="49" charset="-122"/>
                <a:ea typeface="仿宋" panose="02010609060101010101" pitchFamily="49" charset="-122"/>
              </a:rPr>
              <a:t>[6]</a:t>
            </a:r>
            <a:r>
              <a:rPr lang="zh-CN" altLang="zh-CN" sz="2000" spc="-35" dirty="0">
                <a:solidFill>
                  <a:schemeClr val="bg1"/>
                </a:solidFill>
                <a:latin typeface="仿宋" panose="02010609060101010101" pitchFamily="49" charset="-122"/>
                <a:ea typeface="仿宋" panose="02010609060101010101" pitchFamily="49" charset="-122"/>
              </a:rPr>
              <a:t>刘胜旋</a:t>
            </a:r>
            <a:r>
              <a:rPr lang="en-US" altLang="zh-CN" sz="2000" spc="-35" dirty="0">
                <a:solidFill>
                  <a:schemeClr val="bg1"/>
                </a:solidFill>
                <a:latin typeface="仿宋" panose="02010609060101010101" pitchFamily="49" charset="-122"/>
                <a:ea typeface="仿宋" panose="02010609060101010101" pitchFamily="49" charset="-122"/>
              </a:rPr>
              <a:t>,</a:t>
            </a:r>
            <a:r>
              <a:rPr lang="zh-CN" altLang="zh-CN" sz="2000" spc="-35" dirty="0">
                <a:solidFill>
                  <a:schemeClr val="bg1"/>
                </a:solidFill>
                <a:latin typeface="仿宋" panose="02010609060101010101" pitchFamily="49" charset="-122"/>
                <a:ea typeface="仿宋" panose="02010609060101010101" pitchFamily="49" charset="-122"/>
              </a:rPr>
              <a:t>关永贤</a:t>
            </a:r>
            <a:r>
              <a:rPr lang="en-US" altLang="zh-CN" sz="2000" spc="-35" dirty="0">
                <a:solidFill>
                  <a:schemeClr val="bg1"/>
                </a:solidFill>
                <a:latin typeface="仿宋" panose="02010609060101010101" pitchFamily="49" charset="-122"/>
                <a:ea typeface="仿宋" panose="02010609060101010101" pitchFamily="49" charset="-122"/>
              </a:rPr>
              <a:t>.</a:t>
            </a:r>
            <a:r>
              <a:rPr lang="zh-CN" altLang="zh-CN" sz="2000" spc="-35" dirty="0">
                <a:solidFill>
                  <a:schemeClr val="bg1"/>
                </a:solidFill>
                <a:latin typeface="仿宋" panose="02010609060101010101" pitchFamily="49" charset="-122"/>
                <a:ea typeface="仿宋" panose="02010609060101010101" pitchFamily="49" charset="-122"/>
              </a:rPr>
              <a:t>多波束系统的参数误差判断及校正</a:t>
            </a:r>
            <a:r>
              <a:rPr lang="en-US" altLang="zh-CN" sz="2000" spc="-35" dirty="0">
                <a:solidFill>
                  <a:schemeClr val="bg1"/>
                </a:solidFill>
                <a:latin typeface="仿宋" panose="02010609060101010101" pitchFamily="49" charset="-122"/>
                <a:ea typeface="仿宋" panose="02010609060101010101" pitchFamily="49" charset="-122"/>
              </a:rPr>
              <a:t>[J].</a:t>
            </a:r>
            <a:r>
              <a:rPr lang="zh-CN" altLang="zh-CN" sz="2000" spc="-35" dirty="0">
                <a:solidFill>
                  <a:schemeClr val="bg1"/>
                </a:solidFill>
                <a:latin typeface="仿宋" panose="02010609060101010101" pitchFamily="49" charset="-122"/>
                <a:ea typeface="仿宋" panose="02010609060101010101" pitchFamily="49" charset="-122"/>
              </a:rPr>
              <a:t>海洋测绘</a:t>
            </a:r>
            <a:r>
              <a:rPr lang="en-US" altLang="zh-CN" sz="2000" spc="-35" dirty="0">
                <a:solidFill>
                  <a:schemeClr val="bg1"/>
                </a:solidFill>
                <a:latin typeface="仿宋" panose="02010609060101010101" pitchFamily="49" charset="-122"/>
                <a:ea typeface="仿宋" panose="02010609060101010101" pitchFamily="49" charset="-122"/>
              </a:rPr>
              <a:t>,2002(01):33-37.</a:t>
            </a:r>
            <a:endParaRPr lang="zh-CN" altLang="zh-CN" sz="2000" spc="-35" dirty="0">
              <a:solidFill>
                <a:schemeClr val="bg1"/>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544682919"/>
      </p:ext>
    </p:extLst>
  </p:cSld>
  <p:clrMapOvr>
    <a:masterClrMapping/>
  </p:clrMapOvr>
  <mc:AlternateContent xmlns:mc="http://schemas.openxmlformats.org/markup-compatibility/2006" xmlns:p14="http://schemas.microsoft.com/office/powerpoint/2010/main">
    <mc:Choice Requires="p14">
      <p:transition spd="slow" p14:dur="2000" advTm="595"/>
    </mc:Choice>
    <mc:Fallback xmlns="">
      <p:transition spd="slow" advTm="595"/>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85CD25B2-EF65-4CCE-A488-FC51011EEF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5503" y="2937063"/>
            <a:ext cx="2589693" cy="2140911"/>
          </a:xfrm>
          <a:prstGeom prst="rect">
            <a:avLst/>
          </a:prstGeom>
        </p:spPr>
      </p:pic>
      <p:pic>
        <p:nvPicPr>
          <p:cNvPr id="35" name="图片 34">
            <a:extLst>
              <a:ext uri="{FF2B5EF4-FFF2-40B4-BE49-F238E27FC236}">
                <a16:creationId xmlns:a16="http://schemas.microsoft.com/office/drawing/2014/main" id="{31B49544-4DF7-4081-9C02-BD547F6537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5043" y="3269648"/>
            <a:ext cx="3260367" cy="1630184"/>
          </a:xfrm>
          <a:prstGeom prst="rect">
            <a:avLst/>
          </a:prstGeom>
        </p:spPr>
      </p:pic>
      <p:pic>
        <p:nvPicPr>
          <p:cNvPr id="37" name="图片 36">
            <a:extLst>
              <a:ext uri="{FF2B5EF4-FFF2-40B4-BE49-F238E27FC236}">
                <a16:creationId xmlns:a16="http://schemas.microsoft.com/office/drawing/2014/main" id="{3ECF5C05-E356-4FC7-8736-4B37EF8EE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947" y="3047999"/>
            <a:ext cx="2537313" cy="3004625"/>
          </a:xfrm>
          <a:prstGeom prst="rect">
            <a:avLst/>
          </a:prstGeom>
        </p:spPr>
      </p:pic>
      <p:sp>
        <p:nvSpPr>
          <p:cNvPr id="2" name="object 2"/>
          <p:cNvSpPr txBox="1">
            <a:spLocks noGrp="1"/>
          </p:cNvSpPr>
          <p:nvPr>
            <p:ph type="title"/>
          </p:nvPr>
        </p:nvSpPr>
        <p:spPr>
          <a:xfrm>
            <a:off x="1595374" y="460375"/>
            <a:ext cx="5262626" cy="690574"/>
          </a:xfrm>
          <a:prstGeom prst="rect">
            <a:avLst/>
          </a:prstGeom>
        </p:spPr>
        <p:txBody>
          <a:bodyPr vert="horz" wrap="square" lIns="0" tIns="13335" rIns="0" bIns="0" rtlCol="0">
            <a:spAutoFit/>
          </a:bodyPr>
          <a:lstStyle/>
          <a:p>
            <a:pPr marL="12700">
              <a:spcBef>
                <a:spcPts val="105"/>
              </a:spcBef>
            </a:pPr>
            <a:r>
              <a:rPr lang="zh-CN" altLang="en-US" sz="4400" spc="-35" dirty="0">
                <a:solidFill>
                  <a:srgbClr val="094676"/>
                </a:solidFill>
                <a:latin typeface="微软雅黑" panose="020B0503020204020204" pitchFamily="34" charset="-122"/>
                <a:ea typeface="微软雅黑" panose="020B0503020204020204" pitchFamily="34" charset="-122"/>
                <a:cs typeface="SimSun"/>
              </a:rPr>
              <a:t>选题依据与实际意义</a:t>
            </a:r>
            <a:endParaRPr lang="zh-CN" altLang="en-US" spc="-1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2E99AFBB-A8EA-4237-98D6-088BD4A30364}"/>
              </a:ext>
            </a:extLst>
          </p:cNvPr>
          <p:cNvSpPr txBox="1"/>
          <p:nvPr/>
        </p:nvSpPr>
        <p:spPr>
          <a:xfrm>
            <a:off x="6019800" y="966283"/>
            <a:ext cx="1569660" cy="369332"/>
          </a:xfrm>
          <a:prstGeom prst="rect">
            <a:avLst/>
          </a:prstGeom>
          <a:noFill/>
        </p:spPr>
        <p:txBody>
          <a:bodyPr wrap="none" rtlCol="0">
            <a:spAutoFit/>
          </a:bodyPr>
          <a:lstStyle/>
          <a:p>
            <a:r>
              <a:rPr lang="en-US" altLang="zh-CN" dirty="0">
                <a:solidFill>
                  <a:srgbClr val="094676"/>
                </a:solidFill>
              </a:rPr>
              <a:t>——</a:t>
            </a:r>
            <a:r>
              <a:rPr lang="zh-CN" altLang="en-US" dirty="0">
                <a:solidFill>
                  <a:srgbClr val="094676"/>
                </a:solidFill>
              </a:rPr>
              <a:t>始于海底</a:t>
            </a:r>
          </a:p>
        </p:txBody>
      </p:sp>
      <p:grpSp>
        <p:nvGrpSpPr>
          <p:cNvPr id="31" name="组合 30">
            <a:extLst>
              <a:ext uri="{FF2B5EF4-FFF2-40B4-BE49-F238E27FC236}">
                <a16:creationId xmlns:a16="http://schemas.microsoft.com/office/drawing/2014/main" id="{85167E3A-49E7-4699-B9B4-84DEB5FAA1A2}"/>
              </a:ext>
            </a:extLst>
          </p:cNvPr>
          <p:cNvGrpSpPr/>
          <p:nvPr/>
        </p:nvGrpSpPr>
        <p:grpSpPr>
          <a:xfrm>
            <a:off x="8915400" y="210650"/>
            <a:ext cx="2902072" cy="2447305"/>
            <a:chOff x="8915400" y="210650"/>
            <a:chExt cx="2902072" cy="2447305"/>
          </a:xfrm>
        </p:grpSpPr>
        <p:sp>
          <p:nvSpPr>
            <p:cNvPr id="13" name="文本框 12">
              <a:extLst>
                <a:ext uri="{FF2B5EF4-FFF2-40B4-BE49-F238E27FC236}">
                  <a16:creationId xmlns:a16="http://schemas.microsoft.com/office/drawing/2014/main" id="{5F2F44FE-1C9D-49CE-8482-3336F57D47C5}"/>
                </a:ext>
              </a:extLst>
            </p:cNvPr>
            <p:cNvSpPr txBox="1"/>
            <p:nvPr/>
          </p:nvSpPr>
          <p:spPr>
            <a:xfrm>
              <a:off x="8921872" y="717127"/>
              <a:ext cx="1442974" cy="461665"/>
            </a:xfrm>
            <a:prstGeom prst="rect">
              <a:avLst/>
            </a:prstGeom>
            <a:noFill/>
          </p:spPr>
          <p:txBody>
            <a:bodyPr wrap="square" rtlCol="0">
              <a:spAutoFit/>
            </a:bodyPr>
            <a:lstStyle/>
            <a:p>
              <a:r>
                <a:rPr lang="zh-CN" altLang="en-US" sz="2400" dirty="0">
                  <a:solidFill>
                    <a:srgbClr val="094676"/>
                  </a:solidFill>
                  <a:latin typeface="微软雅黑" panose="020B0503020204020204" pitchFamily="34" charset="-122"/>
                  <a:ea typeface="微软雅黑" panose="020B0503020204020204" pitchFamily="34" charset="-122"/>
                </a:rPr>
                <a:t>选题依据</a:t>
              </a:r>
            </a:p>
          </p:txBody>
        </p:sp>
        <p:sp>
          <p:nvSpPr>
            <p:cNvPr id="17" name="文本框 16">
              <a:extLst>
                <a:ext uri="{FF2B5EF4-FFF2-40B4-BE49-F238E27FC236}">
                  <a16:creationId xmlns:a16="http://schemas.microsoft.com/office/drawing/2014/main" id="{7BE896C3-A0CE-45CE-8A70-7A2F751CF5F0}"/>
                </a:ext>
              </a:extLst>
            </p:cNvPr>
            <p:cNvSpPr txBox="1"/>
            <p:nvPr/>
          </p:nvSpPr>
          <p:spPr>
            <a:xfrm>
              <a:off x="8915400" y="2109619"/>
              <a:ext cx="1005403" cy="338554"/>
            </a:xfrm>
            <a:prstGeom prst="rect">
              <a:avLst/>
            </a:prstGeom>
            <a:noFill/>
          </p:spPr>
          <p:txBody>
            <a:bodyPr wrap="none" rtlCol="0">
              <a:spAutoFit/>
            </a:bodyPr>
            <a:lstStyle/>
            <a:p>
              <a:r>
                <a:rPr lang="zh-CN" altLang="en-US" sz="1600" dirty="0">
                  <a:solidFill>
                    <a:srgbClr val="094676"/>
                  </a:solidFill>
                </a:rPr>
                <a:t>设备算力</a:t>
              </a:r>
            </a:p>
          </p:txBody>
        </p:sp>
        <p:sp>
          <p:nvSpPr>
            <p:cNvPr id="19" name="文本框 18">
              <a:extLst>
                <a:ext uri="{FF2B5EF4-FFF2-40B4-BE49-F238E27FC236}">
                  <a16:creationId xmlns:a16="http://schemas.microsoft.com/office/drawing/2014/main" id="{7E6195C2-BB36-4338-8616-17CB69E903B2}"/>
                </a:ext>
              </a:extLst>
            </p:cNvPr>
            <p:cNvSpPr txBox="1"/>
            <p:nvPr/>
          </p:nvSpPr>
          <p:spPr>
            <a:xfrm>
              <a:off x="9371150" y="1625242"/>
              <a:ext cx="1107996" cy="369332"/>
            </a:xfrm>
            <a:prstGeom prst="rect">
              <a:avLst/>
            </a:prstGeom>
            <a:noFill/>
          </p:spPr>
          <p:txBody>
            <a:bodyPr wrap="none" rtlCol="0">
              <a:spAutoFit/>
            </a:bodyPr>
            <a:lstStyle/>
            <a:p>
              <a:r>
                <a:rPr lang="zh-CN" altLang="en-US" dirty="0">
                  <a:solidFill>
                    <a:srgbClr val="094676"/>
                  </a:solidFill>
                </a:rPr>
                <a:t>物质基础</a:t>
              </a:r>
            </a:p>
          </p:txBody>
        </p:sp>
        <p:sp>
          <p:nvSpPr>
            <p:cNvPr id="20" name="文本框 19">
              <a:extLst>
                <a:ext uri="{FF2B5EF4-FFF2-40B4-BE49-F238E27FC236}">
                  <a16:creationId xmlns:a16="http://schemas.microsoft.com/office/drawing/2014/main" id="{F5CFCB55-7F16-4828-A721-C1C3B715DCA9}"/>
                </a:ext>
              </a:extLst>
            </p:cNvPr>
            <p:cNvSpPr txBox="1"/>
            <p:nvPr/>
          </p:nvSpPr>
          <p:spPr>
            <a:xfrm>
              <a:off x="10593446" y="609579"/>
              <a:ext cx="457200" cy="1200329"/>
            </a:xfrm>
            <a:prstGeom prst="rect">
              <a:avLst/>
            </a:prstGeom>
            <a:noFill/>
          </p:spPr>
          <p:txBody>
            <a:bodyPr wrap="square" rtlCol="0">
              <a:spAutoFit/>
            </a:bodyPr>
            <a:lstStyle/>
            <a:p>
              <a:r>
                <a:rPr lang="zh-CN" altLang="en-US" dirty="0">
                  <a:solidFill>
                    <a:srgbClr val="094676"/>
                  </a:solidFill>
                </a:rPr>
                <a:t>思想准备</a:t>
              </a:r>
            </a:p>
          </p:txBody>
        </p:sp>
        <p:sp>
          <p:nvSpPr>
            <p:cNvPr id="21" name="文本框 20">
              <a:extLst>
                <a:ext uri="{FF2B5EF4-FFF2-40B4-BE49-F238E27FC236}">
                  <a16:creationId xmlns:a16="http://schemas.microsoft.com/office/drawing/2014/main" id="{0BB0C753-932E-4904-B0FA-1ADC94D2ECD3}"/>
                </a:ext>
              </a:extLst>
            </p:cNvPr>
            <p:cNvSpPr txBox="1"/>
            <p:nvPr/>
          </p:nvSpPr>
          <p:spPr>
            <a:xfrm>
              <a:off x="11279246" y="296673"/>
              <a:ext cx="430887" cy="913070"/>
            </a:xfrm>
            <a:prstGeom prst="rect">
              <a:avLst/>
            </a:prstGeom>
            <a:noFill/>
          </p:spPr>
          <p:txBody>
            <a:bodyPr vert="eaVert" wrap="none" rtlCol="0">
              <a:spAutoFit/>
            </a:bodyPr>
            <a:lstStyle/>
            <a:p>
              <a:r>
                <a:rPr lang="zh-CN" altLang="en-US" sz="1600" dirty="0">
                  <a:solidFill>
                    <a:srgbClr val="094676"/>
                  </a:solidFill>
                </a:rPr>
                <a:t>知识水平</a:t>
              </a:r>
            </a:p>
          </p:txBody>
        </p:sp>
        <p:sp>
          <p:nvSpPr>
            <p:cNvPr id="22" name="文本框 21">
              <a:extLst>
                <a:ext uri="{FF2B5EF4-FFF2-40B4-BE49-F238E27FC236}">
                  <a16:creationId xmlns:a16="http://schemas.microsoft.com/office/drawing/2014/main" id="{6FF701FF-49C8-4980-BC3A-D2503C3CBDD4}"/>
                </a:ext>
              </a:extLst>
            </p:cNvPr>
            <p:cNvSpPr txBox="1"/>
            <p:nvPr/>
          </p:nvSpPr>
          <p:spPr>
            <a:xfrm>
              <a:off x="11279246" y="1196549"/>
              <a:ext cx="430887" cy="913070"/>
            </a:xfrm>
            <a:prstGeom prst="rect">
              <a:avLst/>
            </a:prstGeom>
            <a:noFill/>
          </p:spPr>
          <p:txBody>
            <a:bodyPr vert="eaVert" wrap="none" rtlCol="0">
              <a:spAutoFit/>
            </a:bodyPr>
            <a:lstStyle/>
            <a:p>
              <a:r>
                <a:rPr lang="zh-CN" altLang="en-US" sz="1600" dirty="0">
                  <a:solidFill>
                    <a:srgbClr val="094676"/>
                  </a:solidFill>
                </a:rPr>
                <a:t>实现方案</a:t>
              </a:r>
            </a:p>
          </p:txBody>
        </p:sp>
        <p:sp>
          <p:nvSpPr>
            <p:cNvPr id="26" name="文本框 25">
              <a:extLst>
                <a:ext uri="{FF2B5EF4-FFF2-40B4-BE49-F238E27FC236}">
                  <a16:creationId xmlns:a16="http://schemas.microsoft.com/office/drawing/2014/main" id="{AD518DC9-8CB9-4146-A21B-55F7582602D9}"/>
                </a:ext>
              </a:extLst>
            </p:cNvPr>
            <p:cNvSpPr txBox="1"/>
            <p:nvPr/>
          </p:nvSpPr>
          <p:spPr>
            <a:xfrm>
              <a:off x="9976444" y="2114423"/>
              <a:ext cx="1005403" cy="338554"/>
            </a:xfrm>
            <a:prstGeom prst="rect">
              <a:avLst/>
            </a:prstGeom>
            <a:noFill/>
          </p:spPr>
          <p:txBody>
            <a:bodyPr wrap="none" rtlCol="0">
              <a:spAutoFit/>
            </a:bodyPr>
            <a:lstStyle/>
            <a:p>
              <a:r>
                <a:rPr lang="zh-CN" altLang="en-US" sz="1600" dirty="0">
                  <a:solidFill>
                    <a:srgbClr val="094676"/>
                  </a:solidFill>
                </a:rPr>
                <a:t>实践能力</a:t>
              </a:r>
            </a:p>
          </p:txBody>
        </p:sp>
        <p:sp>
          <p:nvSpPr>
            <p:cNvPr id="27" name="矩形 26">
              <a:extLst>
                <a:ext uri="{FF2B5EF4-FFF2-40B4-BE49-F238E27FC236}">
                  <a16:creationId xmlns:a16="http://schemas.microsoft.com/office/drawing/2014/main" id="{ACDDA489-C0E9-4EFE-873F-1F95FD569663}"/>
                </a:ext>
              </a:extLst>
            </p:cNvPr>
            <p:cNvSpPr/>
            <p:nvPr/>
          </p:nvSpPr>
          <p:spPr>
            <a:xfrm>
              <a:off x="8915400" y="210650"/>
              <a:ext cx="2902072" cy="24473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CDDEB76E-155E-45E1-A54B-83D80F618FF1}"/>
              </a:ext>
            </a:extLst>
          </p:cNvPr>
          <p:cNvGrpSpPr/>
          <p:nvPr/>
        </p:nvGrpSpPr>
        <p:grpSpPr>
          <a:xfrm>
            <a:off x="609600" y="1674674"/>
            <a:ext cx="7772400" cy="923330"/>
            <a:chOff x="609600" y="1674674"/>
            <a:chExt cx="7543800" cy="930591"/>
          </a:xfrm>
        </p:grpSpPr>
        <p:sp>
          <p:nvSpPr>
            <p:cNvPr id="11" name="文本框 10">
              <a:extLst>
                <a:ext uri="{FF2B5EF4-FFF2-40B4-BE49-F238E27FC236}">
                  <a16:creationId xmlns:a16="http://schemas.microsoft.com/office/drawing/2014/main" id="{5A903C4B-0903-4F5B-BB22-9DCD66B7B6A2}"/>
                </a:ext>
              </a:extLst>
            </p:cNvPr>
            <p:cNvSpPr txBox="1"/>
            <p:nvPr/>
          </p:nvSpPr>
          <p:spPr>
            <a:xfrm>
              <a:off x="685800" y="1674674"/>
              <a:ext cx="7467600" cy="930591"/>
            </a:xfrm>
            <a:prstGeom prst="rect">
              <a:avLst/>
            </a:prstGeom>
            <a:noFill/>
          </p:spPr>
          <p:txBody>
            <a:bodyPr wrap="squar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随着科技的发展和海洋研究的加深，对海底地形的了解变得越来越重要。在各种海底地形测量技术中，声波测深技术因其高效、准确的特点被广泛应用。其中，单波束测深和多波束测深是两种主要的声波测深技术。 ”</a:t>
              </a:r>
              <a:endParaRPr lang="en-US" altLang="zh-CN" dirty="0">
                <a:solidFill>
                  <a:srgbClr val="094676"/>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F90D9F1D-B92D-40AD-B367-61DAC4264C17}"/>
                </a:ext>
              </a:extLst>
            </p:cNvPr>
            <p:cNvCxnSpPr/>
            <p:nvPr/>
          </p:nvCxnSpPr>
          <p:spPr>
            <a:xfrm>
              <a:off x="609600" y="1676400"/>
              <a:ext cx="0" cy="914400"/>
            </a:xfrm>
            <a:prstGeom prst="line">
              <a:avLst/>
            </a:prstGeom>
          </p:spPr>
          <p:style>
            <a:lnRef idx="3">
              <a:schemeClr val="accent1"/>
            </a:lnRef>
            <a:fillRef idx="0">
              <a:schemeClr val="accent1"/>
            </a:fillRef>
            <a:effectRef idx="2">
              <a:schemeClr val="accent1"/>
            </a:effectRef>
            <a:fontRef idx="minor">
              <a:schemeClr val="tx1"/>
            </a:fontRef>
          </p:style>
        </p:cxnSp>
      </p:grpSp>
      <p:sp>
        <p:nvSpPr>
          <p:cNvPr id="32" name="文本框 31">
            <a:extLst>
              <a:ext uri="{FF2B5EF4-FFF2-40B4-BE49-F238E27FC236}">
                <a16:creationId xmlns:a16="http://schemas.microsoft.com/office/drawing/2014/main" id="{22792142-31E9-4858-ABD0-F8438FBC462D}"/>
              </a:ext>
            </a:extLst>
          </p:cNvPr>
          <p:cNvSpPr txBox="1"/>
          <p:nvPr/>
        </p:nvSpPr>
        <p:spPr>
          <a:xfrm>
            <a:off x="416246" y="2743539"/>
            <a:ext cx="1828797" cy="369332"/>
          </a:xfrm>
          <a:prstGeom prst="rect">
            <a:avLst/>
          </a:prstGeom>
          <a:noFill/>
        </p:spPr>
        <p:txBody>
          <a:bodyPr wrap="square" rtlCol="0">
            <a:spAutoFit/>
          </a:bodyPr>
          <a:lstStyle/>
          <a:p>
            <a:r>
              <a:rPr lang="zh-CN" altLang="en-US" dirty="0">
                <a:solidFill>
                  <a:srgbClr val="094676"/>
                </a:solidFill>
              </a:rPr>
              <a:t>单波束测深技术</a:t>
            </a:r>
            <a:endParaRPr lang="zh-CN" altLang="en-US" dirty="0"/>
          </a:p>
        </p:txBody>
      </p:sp>
      <p:sp>
        <p:nvSpPr>
          <p:cNvPr id="33" name="文本框 32">
            <a:extLst>
              <a:ext uri="{FF2B5EF4-FFF2-40B4-BE49-F238E27FC236}">
                <a16:creationId xmlns:a16="http://schemas.microsoft.com/office/drawing/2014/main" id="{B9D1C1A9-77C9-40C5-A542-05B315018E01}"/>
              </a:ext>
            </a:extLst>
          </p:cNvPr>
          <p:cNvSpPr txBox="1"/>
          <p:nvPr/>
        </p:nvSpPr>
        <p:spPr>
          <a:xfrm>
            <a:off x="1217493" y="5934846"/>
            <a:ext cx="1336356" cy="307777"/>
          </a:xfrm>
          <a:prstGeom prst="rect">
            <a:avLst/>
          </a:prstGeom>
          <a:noFill/>
        </p:spPr>
        <p:txBody>
          <a:bodyPr wrap="square" rtlCol="0">
            <a:spAutoFit/>
          </a:bodyPr>
          <a:lstStyle/>
          <a:p>
            <a:r>
              <a:rPr lang="zh-CN" altLang="en-US" sz="1400" dirty="0">
                <a:solidFill>
                  <a:srgbClr val="094676"/>
                </a:solidFill>
              </a:rPr>
              <a:t>单点连续测量</a:t>
            </a:r>
            <a:endParaRPr lang="zh-CN" altLang="en-US" sz="1400" dirty="0"/>
          </a:p>
        </p:txBody>
      </p:sp>
      <p:sp>
        <p:nvSpPr>
          <p:cNvPr id="38" name="文本框 37">
            <a:extLst>
              <a:ext uri="{FF2B5EF4-FFF2-40B4-BE49-F238E27FC236}">
                <a16:creationId xmlns:a16="http://schemas.microsoft.com/office/drawing/2014/main" id="{6732A3AA-6D6B-47A6-91DD-41554E8BAEE0}"/>
              </a:ext>
            </a:extLst>
          </p:cNvPr>
          <p:cNvSpPr txBox="1"/>
          <p:nvPr/>
        </p:nvSpPr>
        <p:spPr>
          <a:xfrm>
            <a:off x="2819400" y="2746412"/>
            <a:ext cx="1800493" cy="369332"/>
          </a:xfrm>
          <a:prstGeom prst="rect">
            <a:avLst/>
          </a:prstGeom>
          <a:noFill/>
        </p:spPr>
        <p:txBody>
          <a:bodyPr wrap="none" rtlCol="0">
            <a:spAutoFit/>
          </a:bodyPr>
          <a:lstStyle/>
          <a:p>
            <a:r>
              <a:rPr lang="zh-CN" altLang="en-US" dirty="0">
                <a:solidFill>
                  <a:srgbClr val="094676"/>
                </a:solidFill>
              </a:rPr>
              <a:t>多波束测深技术</a:t>
            </a:r>
            <a:endParaRPr lang="zh-CN" altLang="en-US" dirty="0"/>
          </a:p>
        </p:txBody>
      </p:sp>
      <p:sp>
        <p:nvSpPr>
          <p:cNvPr id="39" name="文本框 38">
            <a:extLst>
              <a:ext uri="{FF2B5EF4-FFF2-40B4-BE49-F238E27FC236}">
                <a16:creationId xmlns:a16="http://schemas.microsoft.com/office/drawing/2014/main" id="{04E04981-B0E6-421E-8B96-C08101C10204}"/>
              </a:ext>
            </a:extLst>
          </p:cNvPr>
          <p:cNvSpPr txBox="1"/>
          <p:nvPr/>
        </p:nvSpPr>
        <p:spPr>
          <a:xfrm>
            <a:off x="3016099" y="4891453"/>
            <a:ext cx="1210588" cy="338554"/>
          </a:xfrm>
          <a:prstGeom prst="rect">
            <a:avLst/>
          </a:prstGeom>
          <a:noFill/>
        </p:spPr>
        <p:txBody>
          <a:bodyPr wrap="none" rtlCol="0">
            <a:spAutoFit/>
          </a:bodyPr>
          <a:lstStyle/>
          <a:p>
            <a:r>
              <a:rPr lang="zh-CN" altLang="en-US" sz="1600" dirty="0">
                <a:solidFill>
                  <a:srgbClr val="094676"/>
                </a:solidFill>
              </a:rPr>
              <a:t>全覆盖测量</a:t>
            </a:r>
            <a:endParaRPr lang="zh-CN" altLang="en-US" sz="1600" dirty="0"/>
          </a:p>
        </p:txBody>
      </p:sp>
      <p:sp>
        <p:nvSpPr>
          <p:cNvPr id="40" name="文本框 39">
            <a:extLst>
              <a:ext uri="{FF2B5EF4-FFF2-40B4-BE49-F238E27FC236}">
                <a16:creationId xmlns:a16="http://schemas.microsoft.com/office/drawing/2014/main" id="{F26D87A5-BB96-4E7E-96A2-665FECDFE305}"/>
              </a:ext>
            </a:extLst>
          </p:cNvPr>
          <p:cNvSpPr txBox="1"/>
          <p:nvPr/>
        </p:nvSpPr>
        <p:spPr>
          <a:xfrm>
            <a:off x="1217493" y="3807688"/>
            <a:ext cx="430887" cy="1528624"/>
          </a:xfrm>
          <a:prstGeom prst="rect">
            <a:avLst/>
          </a:prstGeom>
          <a:noFill/>
        </p:spPr>
        <p:txBody>
          <a:bodyPr vert="eaVert" wrap="none" rtlCol="0">
            <a:spAutoFit/>
          </a:bodyPr>
          <a:lstStyle/>
          <a:p>
            <a:r>
              <a:rPr lang="zh-CN" altLang="en-US" sz="1600" dirty="0">
                <a:solidFill>
                  <a:srgbClr val="094676"/>
                </a:solidFill>
              </a:rPr>
              <a:t>测线间没有数据</a:t>
            </a:r>
            <a:endParaRPr lang="zh-CN" altLang="en-US" sz="1600" dirty="0"/>
          </a:p>
        </p:txBody>
      </p:sp>
      <p:sp>
        <p:nvSpPr>
          <p:cNvPr id="41" name="文本框 40">
            <a:extLst>
              <a:ext uri="{FF2B5EF4-FFF2-40B4-BE49-F238E27FC236}">
                <a16:creationId xmlns:a16="http://schemas.microsoft.com/office/drawing/2014/main" id="{A2C4BE3E-0ACB-4A7B-AC48-35C23BFA20CA}"/>
              </a:ext>
            </a:extLst>
          </p:cNvPr>
          <p:cNvSpPr txBox="1"/>
          <p:nvPr/>
        </p:nvSpPr>
        <p:spPr>
          <a:xfrm>
            <a:off x="5638800" y="5197296"/>
            <a:ext cx="5708417" cy="1200329"/>
          </a:xfrm>
          <a:prstGeom prst="rect">
            <a:avLst/>
          </a:prstGeom>
          <a:noFill/>
        </p:spPr>
        <p:txBody>
          <a:bodyPr wrap="squar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“但在实际应用中，由于真实海底地形的起伏变化大，仅根据海区的</a:t>
            </a:r>
            <a:r>
              <a:rPr lang="zh-CN" altLang="en-US" b="1" dirty="0">
                <a:solidFill>
                  <a:srgbClr val="094676"/>
                </a:solidFill>
                <a:latin typeface="微软雅黑" panose="020B0503020204020204" pitchFamily="34" charset="-122"/>
                <a:ea typeface="微软雅黑" panose="020B0503020204020204" pitchFamily="34" charset="-122"/>
              </a:rPr>
              <a:t>平均水深</a:t>
            </a:r>
            <a:r>
              <a:rPr lang="zh-CN" altLang="en-US" dirty="0">
                <a:solidFill>
                  <a:srgbClr val="094676"/>
                </a:solidFill>
                <a:latin typeface="微软雅黑" panose="020B0503020204020204" pitchFamily="34" charset="-122"/>
                <a:ea typeface="微软雅黑" panose="020B0503020204020204" pitchFamily="34" charset="-122"/>
              </a:rPr>
              <a:t>或</a:t>
            </a:r>
            <a:r>
              <a:rPr lang="zh-CN" altLang="en-US" b="1" dirty="0">
                <a:solidFill>
                  <a:srgbClr val="094676"/>
                </a:solidFill>
                <a:latin typeface="微软雅黑" panose="020B0503020204020204" pitchFamily="34" charset="-122"/>
                <a:ea typeface="微软雅黑" panose="020B0503020204020204" pitchFamily="34" charset="-122"/>
              </a:rPr>
              <a:t>最浅水深</a:t>
            </a:r>
            <a:r>
              <a:rPr lang="zh-CN" altLang="en-US" dirty="0">
                <a:solidFill>
                  <a:srgbClr val="094676"/>
                </a:solidFill>
                <a:latin typeface="微软雅黑" panose="020B0503020204020204" pitchFamily="34" charset="-122"/>
                <a:ea typeface="微软雅黑" panose="020B0503020204020204" pitchFamily="34" charset="-122"/>
              </a:rPr>
              <a:t>来设计测线间隔都会存在各自的问题，如漏测或数据冗余，这都会影响到测量的质量和效率。”</a:t>
            </a:r>
            <a:endParaRPr lang="en-US" altLang="zh-CN" dirty="0">
              <a:solidFill>
                <a:srgbClr val="094676"/>
              </a:solidFill>
              <a:latin typeface="微软雅黑" panose="020B0503020204020204" pitchFamily="34" charset="-122"/>
              <a:ea typeface="微软雅黑" panose="020B0503020204020204" pitchFamily="34" charset="-122"/>
            </a:endParaRPr>
          </a:p>
        </p:txBody>
      </p:sp>
      <p:pic>
        <p:nvPicPr>
          <p:cNvPr id="45" name="图片 44">
            <a:extLst>
              <a:ext uri="{FF2B5EF4-FFF2-40B4-BE49-F238E27FC236}">
                <a16:creationId xmlns:a16="http://schemas.microsoft.com/office/drawing/2014/main" id="{B556DABE-78C4-4CB6-A062-0CE46EEDBA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95289" y="2962470"/>
            <a:ext cx="2688837" cy="2164864"/>
          </a:xfrm>
          <a:prstGeom prst="rect">
            <a:avLst/>
          </a:prstGeom>
        </p:spPr>
      </p:pic>
      <p:cxnSp>
        <p:nvCxnSpPr>
          <p:cNvPr id="42" name="直接连接符 41">
            <a:extLst>
              <a:ext uri="{FF2B5EF4-FFF2-40B4-BE49-F238E27FC236}">
                <a16:creationId xmlns:a16="http://schemas.microsoft.com/office/drawing/2014/main" id="{57F3F55E-5AE3-4D6A-845B-A33DF2DBD317}"/>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等腰三角形 43">
            <a:extLst>
              <a:ext uri="{FF2B5EF4-FFF2-40B4-BE49-F238E27FC236}">
                <a16:creationId xmlns:a16="http://schemas.microsoft.com/office/drawing/2014/main" id="{1ADE79A8-ABFB-449C-87D6-D1EE522E8084}"/>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4B1A42C6-3DE4-458D-BF75-27B35161A71B}"/>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49" name="直接连接符 48">
            <a:extLst>
              <a:ext uri="{FF2B5EF4-FFF2-40B4-BE49-F238E27FC236}">
                <a16:creationId xmlns:a16="http://schemas.microsoft.com/office/drawing/2014/main" id="{5C824BEE-F79B-44E7-A83C-54F8C60DDE41}"/>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50" name="图片 49">
            <a:extLst>
              <a:ext uri="{FF2B5EF4-FFF2-40B4-BE49-F238E27FC236}">
                <a16:creationId xmlns:a16="http://schemas.microsoft.com/office/drawing/2014/main" id="{7CF7D506-A15D-4C70-8144-F647A4FBD0C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Tree>
    <p:extLst>
      <p:ext uri="{BB962C8B-B14F-4D97-AF65-F5344CB8AC3E}">
        <p14:creationId xmlns:p14="http://schemas.microsoft.com/office/powerpoint/2010/main" val="603852372"/>
      </p:ext>
    </p:extLst>
  </p:cSld>
  <p:clrMapOvr>
    <a:masterClrMapping/>
  </p:clrMapOvr>
  <mc:AlternateContent xmlns:mc="http://schemas.openxmlformats.org/markup-compatibility/2006" xmlns:p14="http://schemas.microsoft.com/office/powerpoint/2010/main">
    <mc:Choice Requires="p14">
      <p:transition spd="slow" p14:dur="2000" advTm="31366"/>
    </mc:Choice>
    <mc:Fallback xmlns="">
      <p:transition spd="slow" advTm="31366"/>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4957826" cy="1367682"/>
          </a:xfrm>
          <a:prstGeom prst="rect">
            <a:avLst/>
          </a:prstGeom>
        </p:spPr>
        <p:txBody>
          <a:bodyPr vert="horz" wrap="square" lIns="0" tIns="13335" rIns="0" bIns="0" rtlCol="0">
            <a:spAutoFit/>
          </a:bodyPr>
          <a:lstStyle/>
          <a:p>
            <a:pPr marL="12700">
              <a:spcBef>
                <a:spcPts val="105"/>
              </a:spcBef>
            </a:pPr>
            <a:r>
              <a:rPr lang="zh-CN" altLang="en-US" spc="-35" dirty="0">
                <a:latin typeface="微软雅黑" panose="020B0503020204020204" pitchFamily="34" charset="-122"/>
                <a:ea typeface="微软雅黑" panose="020B0503020204020204" pitchFamily="34" charset="-122"/>
              </a:rPr>
              <a:t>模型建立与求解</a:t>
            </a:r>
            <a:br>
              <a:rPr lang="en-US" altLang="zh-CN" sz="4400" spc="-35" dirty="0">
                <a:solidFill>
                  <a:srgbClr val="094676"/>
                </a:solidFill>
                <a:latin typeface="微软雅黑" panose="020B0503020204020204" pitchFamily="34" charset="-122"/>
                <a:ea typeface="微软雅黑" panose="020B0503020204020204" pitchFamily="34" charset="-122"/>
                <a:cs typeface="SimSun"/>
              </a:rPr>
            </a:br>
            <a:endParaRPr spc="-1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5A807D4-3D59-4E81-B978-AEADBAA50B93}"/>
              </a:ext>
            </a:extLst>
          </p:cNvPr>
          <p:cNvSpPr txBox="1"/>
          <p:nvPr/>
        </p:nvSpPr>
        <p:spPr>
          <a:xfrm>
            <a:off x="590629" y="1527124"/>
            <a:ext cx="4570482" cy="369332"/>
          </a:xfrm>
          <a:prstGeom prst="rect">
            <a:avLst/>
          </a:prstGeom>
          <a:noFill/>
        </p:spPr>
        <p:txBody>
          <a:bodyPr wrap="non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问题一、二是纯几何建模，厘清各变量关系</a:t>
            </a:r>
          </a:p>
        </p:txBody>
      </p:sp>
      <p:sp>
        <p:nvSpPr>
          <p:cNvPr id="5" name="文本框 4">
            <a:extLst>
              <a:ext uri="{FF2B5EF4-FFF2-40B4-BE49-F238E27FC236}">
                <a16:creationId xmlns:a16="http://schemas.microsoft.com/office/drawing/2014/main" id="{F382D2FD-C755-4565-8187-A47312D5E000}"/>
              </a:ext>
            </a:extLst>
          </p:cNvPr>
          <p:cNvSpPr txBox="1"/>
          <p:nvPr/>
        </p:nvSpPr>
        <p:spPr>
          <a:xfrm>
            <a:off x="590629" y="2963205"/>
            <a:ext cx="4339650" cy="646331"/>
          </a:xfrm>
          <a:prstGeom prst="rect">
            <a:avLst/>
          </a:prstGeom>
          <a:noFill/>
        </p:spPr>
        <p:txBody>
          <a:bodyPr wrap="non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问题三为平坦地形的最优化路径求解</a:t>
            </a:r>
            <a:endParaRPr lang="en-US" altLang="zh-CN" dirty="0">
              <a:solidFill>
                <a:srgbClr val="094676"/>
              </a:solidFill>
              <a:latin typeface="微软雅黑" panose="020B0503020204020204" pitchFamily="34" charset="-122"/>
              <a:ea typeface="微软雅黑" panose="020B0503020204020204" pitchFamily="34" charset="-122"/>
            </a:endParaRPr>
          </a:p>
          <a:p>
            <a:r>
              <a:rPr lang="zh-CN" altLang="en-US" dirty="0">
                <a:solidFill>
                  <a:srgbClr val="094676"/>
                </a:solidFill>
                <a:latin typeface="微软雅黑" panose="020B0503020204020204" pitchFamily="34" charset="-122"/>
                <a:ea typeface="微软雅黑" panose="020B0503020204020204" pitchFamily="34" charset="-122"/>
              </a:rPr>
              <a:t>问题四为一般地形的综合路径最优化求解</a:t>
            </a:r>
          </a:p>
        </p:txBody>
      </p:sp>
      <p:grpSp>
        <p:nvGrpSpPr>
          <p:cNvPr id="8" name="组合 7">
            <a:extLst>
              <a:ext uri="{FF2B5EF4-FFF2-40B4-BE49-F238E27FC236}">
                <a16:creationId xmlns:a16="http://schemas.microsoft.com/office/drawing/2014/main" id="{DF042CE3-0CA1-48E0-81FA-6B58104503D4}"/>
              </a:ext>
            </a:extLst>
          </p:cNvPr>
          <p:cNvGrpSpPr/>
          <p:nvPr/>
        </p:nvGrpSpPr>
        <p:grpSpPr>
          <a:xfrm>
            <a:off x="2147343" y="2111609"/>
            <a:ext cx="728527" cy="838200"/>
            <a:chOff x="2147343" y="2111609"/>
            <a:chExt cx="728527" cy="838200"/>
          </a:xfrm>
        </p:grpSpPr>
        <p:sp>
          <p:nvSpPr>
            <p:cNvPr id="6" name="箭头: 下 5">
              <a:extLst>
                <a:ext uri="{FF2B5EF4-FFF2-40B4-BE49-F238E27FC236}">
                  <a16:creationId xmlns:a16="http://schemas.microsoft.com/office/drawing/2014/main" id="{DA9D601B-F6BF-4C8A-9A2D-CB035FC611FB}"/>
                </a:ext>
              </a:extLst>
            </p:cNvPr>
            <p:cNvSpPr/>
            <p:nvPr/>
          </p:nvSpPr>
          <p:spPr>
            <a:xfrm>
              <a:off x="2147343" y="2111609"/>
              <a:ext cx="728527" cy="8382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DA9E9D2-B128-4042-9C48-72BE6226A21C}"/>
                </a:ext>
              </a:extLst>
            </p:cNvPr>
            <p:cNvSpPr txBox="1"/>
            <p:nvPr/>
          </p:nvSpPr>
          <p:spPr>
            <a:xfrm>
              <a:off x="2239736" y="2298314"/>
              <a:ext cx="543739"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基础</a:t>
              </a:r>
            </a:p>
          </p:txBody>
        </p:sp>
      </p:grpSp>
      <p:cxnSp>
        <p:nvCxnSpPr>
          <p:cNvPr id="10" name="直接箭头连接符 9">
            <a:extLst>
              <a:ext uri="{FF2B5EF4-FFF2-40B4-BE49-F238E27FC236}">
                <a16:creationId xmlns:a16="http://schemas.microsoft.com/office/drawing/2014/main" id="{47C18B38-8D11-4FE6-9327-8E59E28DFC80}"/>
              </a:ext>
            </a:extLst>
          </p:cNvPr>
          <p:cNvCxnSpPr>
            <a:cxnSpLocks/>
            <a:stCxn id="3" idx="3"/>
          </p:cNvCxnSpPr>
          <p:nvPr/>
        </p:nvCxnSpPr>
        <p:spPr>
          <a:xfrm>
            <a:off x="5161111" y="1711790"/>
            <a:ext cx="0" cy="1793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F38F1A5-3038-4010-9C7C-64F76EC50B5F}"/>
              </a:ext>
            </a:extLst>
          </p:cNvPr>
          <p:cNvSpPr txBox="1"/>
          <p:nvPr/>
        </p:nvSpPr>
        <p:spPr>
          <a:xfrm>
            <a:off x="5144071" y="1474114"/>
            <a:ext cx="369332" cy="707886"/>
          </a:xfrm>
          <a:prstGeom prst="rect">
            <a:avLst/>
          </a:prstGeom>
          <a:noFill/>
        </p:spPr>
        <p:txBody>
          <a:bodyPr vert="eaVert" wrap="none" rtlCol="0">
            <a:spAutoFit/>
          </a:bodyPr>
          <a:lstStyle/>
          <a:p>
            <a:r>
              <a:rPr lang="zh-CN" altLang="en-US" sz="1200" dirty="0">
                <a:solidFill>
                  <a:srgbClr val="094676"/>
                </a:solidFill>
                <a:latin typeface="微软雅黑" panose="020B0503020204020204" pitchFamily="34" charset="-122"/>
                <a:ea typeface="微软雅黑" panose="020B0503020204020204" pitchFamily="34" charset="-122"/>
              </a:rPr>
              <a:t>抽象特殊</a:t>
            </a:r>
          </a:p>
        </p:txBody>
      </p:sp>
      <p:sp>
        <p:nvSpPr>
          <p:cNvPr id="14" name="文本框 13">
            <a:extLst>
              <a:ext uri="{FF2B5EF4-FFF2-40B4-BE49-F238E27FC236}">
                <a16:creationId xmlns:a16="http://schemas.microsoft.com/office/drawing/2014/main" id="{D363B18D-C5D4-45C7-8101-684A9AD0C197}"/>
              </a:ext>
            </a:extLst>
          </p:cNvPr>
          <p:cNvSpPr txBox="1"/>
          <p:nvPr/>
        </p:nvSpPr>
        <p:spPr>
          <a:xfrm>
            <a:off x="5144071" y="3197488"/>
            <a:ext cx="369332" cy="707886"/>
          </a:xfrm>
          <a:prstGeom prst="rect">
            <a:avLst/>
          </a:prstGeom>
          <a:noFill/>
        </p:spPr>
        <p:txBody>
          <a:bodyPr vert="eaVert" wrap="none" rtlCol="0">
            <a:spAutoFit/>
          </a:bodyPr>
          <a:lstStyle/>
          <a:p>
            <a:r>
              <a:rPr lang="zh-CN" altLang="en-US" sz="1200" dirty="0">
                <a:solidFill>
                  <a:srgbClr val="094676"/>
                </a:solidFill>
                <a:latin typeface="微软雅黑" panose="020B0503020204020204" pitchFamily="34" charset="-122"/>
                <a:ea typeface="微软雅黑" panose="020B0503020204020204" pitchFamily="34" charset="-122"/>
              </a:rPr>
              <a:t>具体一般</a:t>
            </a:r>
          </a:p>
        </p:txBody>
      </p:sp>
      <mc:AlternateContent xmlns:mc="http://schemas.openxmlformats.org/markup-compatibility/2006" xmlns:psez="http://schemas.microsoft.com/office/powerpoint/2016/sectionzoom">
        <mc:Choice Requires="psez">
          <p:graphicFrame>
            <p:nvGraphicFramePr>
              <p:cNvPr id="9" name="节缩放定位 8">
                <a:extLst>
                  <a:ext uri="{FF2B5EF4-FFF2-40B4-BE49-F238E27FC236}">
                    <a16:creationId xmlns:a16="http://schemas.microsoft.com/office/drawing/2014/main" id="{93C18890-AAC8-450A-B309-218B0015536A}"/>
                  </a:ext>
                </a:extLst>
              </p:cNvPr>
              <p:cNvGraphicFramePr>
                <a:graphicFrameLocks noChangeAspect="1"/>
              </p:cNvGraphicFramePr>
              <p:nvPr>
                <p:extLst>
                  <p:ext uri="{D42A27DB-BD31-4B8C-83A1-F6EECF244321}">
                    <p14:modId xmlns:p14="http://schemas.microsoft.com/office/powerpoint/2010/main" val="3798406812"/>
                  </p:ext>
                </p:extLst>
              </p:nvPr>
            </p:nvGraphicFramePr>
            <p:xfrm>
              <a:off x="590629" y="4343400"/>
              <a:ext cx="3048000" cy="1714500"/>
            </p:xfrm>
            <a:graphic>
              <a:graphicData uri="http://schemas.microsoft.com/office/powerpoint/2016/sectionzoom">
                <psez:sectionZm>
                  <psez:sectionZmObj sectionId="{700F889C-E150-4980-9B1F-FB7DABA25A1C}">
                    <psez:zmPr id="{D46A0C69-690A-4001-81A5-391AFA4241A6}"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9" name="节缩放定位 8">
                <a:hlinkClick r:id="rId4" action="ppaction://hlinksldjump"/>
                <a:extLst>
                  <a:ext uri="{FF2B5EF4-FFF2-40B4-BE49-F238E27FC236}">
                    <a16:creationId xmlns:a16="http://schemas.microsoft.com/office/drawing/2014/main" id="{93C18890-AAC8-450A-B309-218B0015536A}"/>
                  </a:ext>
                </a:extLst>
              </p:cNvPr>
              <p:cNvPicPr>
                <a:picLocks noGrp="1" noRot="1" noChangeAspect="1" noMove="1" noResize="1" noEditPoints="1" noAdjustHandles="1" noChangeArrowheads="1" noChangeShapeType="1"/>
              </p:cNvPicPr>
              <p:nvPr/>
            </p:nvPicPr>
            <p:blipFill>
              <a:blip r:embed="rId5"/>
              <a:stretch>
                <a:fillRect/>
              </a:stretch>
            </p:blipFill>
            <p:spPr>
              <a:xfrm>
                <a:off x="590629" y="434340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2" name="节缩放定位 11">
                <a:extLst>
                  <a:ext uri="{FF2B5EF4-FFF2-40B4-BE49-F238E27FC236}">
                    <a16:creationId xmlns:a16="http://schemas.microsoft.com/office/drawing/2014/main" id="{48E9BF27-8EF8-4842-93DD-7BE8E7F8B643}"/>
                  </a:ext>
                </a:extLst>
              </p:cNvPr>
              <p:cNvGraphicFramePr>
                <a:graphicFrameLocks noChangeAspect="1"/>
              </p:cNvGraphicFramePr>
              <p:nvPr>
                <p:extLst>
                  <p:ext uri="{D42A27DB-BD31-4B8C-83A1-F6EECF244321}">
                    <p14:modId xmlns:p14="http://schemas.microsoft.com/office/powerpoint/2010/main" val="2720759500"/>
                  </p:ext>
                </p:extLst>
              </p:nvPr>
            </p:nvGraphicFramePr>
            <p:xfrm>
              <a:off x="4267200" y="4343400"/>
              <a:ext cx="3048000" cy="1714500"/>
            </p:xfrm>
            <a:graphic>
              <a:graphicData uri="http://schemas.microsoft.com/office/powerpoint/2016/sectionzoom">
                <psez:sectionZm>
                  <psez:sectionZmObj sectionId="{8BBA7D12-C129-4127-85A7-CEDC42923431}">
                    <psez:zmPr id="{9A323045-7AED-4D33-A085-91A537659F88}"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2" name="节缩放定位 11">
                <a:hlinkClick r:id="rId7" action="ppaction://hlinksldjump"/>
                <a:extLst>
                  <a:ext uri="{FF2B5EF4-FFF2-40B4-BE49-F238E27FC236}">
                    <a16:creationId xmlns:a16="http://schemas.microsoft.com/office/drawing/2014/main" id="{48E9BF27-8EF8-4842-93DD-7BE8E7F8B643}"/>
                  </a:ext>
                </a:extLst>
              </p:cNvPr>
              <p:cNvPicPr>
                <a:picLocks noGrp="1" noRot="1" noChangeAspect="1" noMove="1" noResize="1" noEditPoints="1" noAdjustHandles="1" noChangeArrowheads="1" noChangeShapeType="1"/>
              </p:cNvPicPr>
              <p:nvPr/>
            </p:nvPicPr>
            <p:blipFill>
              <a:blip r:embed="rId8"/>
              <a:stretch>
                <a:fillRect/>
              </a:stretch>
            </p:blipFill>
            <p:spPr>
              <a:xfrm>
                <a:off x="4267200" y="434340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6" name="节缩放定位 15">
                <a:extLst>
                  <a:ext uri="{FF2B5EF4-FFF2-40B4-BE49-F238E27FC236}">
                    <a16:creationId xmlns:a16="http://schemas.microsoft.com/office/drawing/2014/main" id="{BB2E3B9F-90AB-47E9-A78B-71571D343A34}"/>
                  </a:ext>
                </a:extLst>
              </p:cNvPr>
              <p:cNvGraphicFramePr>
                <a:graphicFrameLocks noChangeAspect="1"/>
              </p:cNvGraphicFramePr>
              <p:nvPr>
                <p:extLst>
                  <p:ext uri="{D42A27DB-BD31-4B8C-83A1-F6EECF244321}">
                    <p14:modId xmlns:p14="http://schemas.microsoft.com/office/powerpoint/2010/main" val="1389163134"/>
                  </p:ext>
                </p:extLst>
              </p:nvPr>
            </p:nvGraphicFramePr>
            <p:xfrm>
              <a:off x="8305800" y="499560"/>
              <a:ext cx="3048000" cy="1714500"/>
            </p:xfrm>
            <a:graphic>
              <a:graphicData uri="http://schemas.microsoft.com/office/powerpoint/2016/sectionzoom">
                <psez:sectionZm>
                  <psez:sectionZmObj sectionId="{7E640787-7DF7-482E-8D9A-9F6E5B941DBE}">
                    <psez:zmPr id="{DD283619-4B9B-47EC-A365-BB36FC2DAEAF}"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6" name="节缩放定位 15">
                <a:hlinkClick r:id="rId10" action="ppaction://hlinksldjump"/>
                <a:extLst>
                  <a:ext uri="{FF2B5EF4-FFF2-40B4-BE49-F238E27FC236}">
                    <a16:creationId xmlns:a16="http://schemas.microsoft.com/office/drawing/2014/main" id="{BB2E3B9F-90AB-47E9-A78B-71571D343A34}"/>
                  </a:ext>
                </a:extLst>
              </p:cNvPr>
              <p:cNvPicPr>
                <a:picLocks noGrp="1" noRot="1" noChangeAspect="1" noMove="1" noResize="1" noEditPoints="1" noAdjustHandles="1" noChangeArrowheads="1" noChangeShapeType="1"/>
              </p:cNvPicPr>
              <p:nvPr/>
            </p:nvPicPr>
            <p:blipFill>
              <a:blip r:embed="rId11"/>
              <a:stretch>
                <a:fillRect/>
              </a:stretch>
            </p:blipFill>
            <p:spPr>
              <a:xfrm>
                <a:off x="8305800" y="49956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8" name="节缩放定位 17">
                <a:extLst>
                  <a:ext uri="{FF2B5EF4-FFF2-40B4-BE49-F238E27FC236}">
                    <a16:creationId xmlns:a16="http://schemas.microsoft.com/office/drawing/2014/main" id="{7BEEC28D-7F66-49A0-B3C3-AD8173D53AE3}"/>
                  </a:ext>
                </a:extLst>
              </p:cNvPr>
              <p:cNvGraphicFramePr>
                <a:graphicFrameLocks noChangeAspect="1"/>
              </p:cNvGraphicFramePr>
              <p:nvPr>
                <p:extLst>
                  <p:ext uri="{D42A27DB-BD31-4B8C-83A1-F6EECF244321}">
                    <p14:modId xmlns:p14="http://schemas.microsoft.com/office/powerpoint/2010/main" val="3539466495"/>
                  </p:ext>
                </p:extLst>
              </p:nvPr>
            </p:nvGraphicFramePr>
            <p:xfrm>
              <a:off x="8305800" y="2452202"/>
              <a:ext cx="3048000" cy="1714500"/>
            </p:xfrm>
            <a:graphic>
              <a:graphicData uri="http://schemas.microsoft.com/office/powerpoint/2016/sectionzoom">
                <psez:sectionZm>
                  <psez:sectionZmObj sectionId="{EBB8F924-BE8D-4CEA-821C-A1FB6276AEDC}">
                    <psez:zmPr id="{5CCF7096-46CD-46EB-987E-26A6B4EFD41B}"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8" name="节缩放定位 17">
                <a:hlinkClick r:id="rId13" action="ppaction://hlinksldjump"/>
                <a:extLst>
                  <a:ext uri="{FF2B5EF4-FFF2-40B4-BE49-F238E27FC236}">
                    <a16:creationId xmlns:a16="http://schemas.microsoft.com/office/drawing/2014/main" id="{7BEEC28D-7F66-49A0-B3C3-AD8173D53AE3}"/>
                  </a:ext>
                </a:extLst>
              </p:cNvPr>
              <p:cNvPicPr>
                <a:picLocks noGrp="1" noRot="1" noChangeAspect="1" noMove="1" noResize="1" noEditPoints="1" noAdjustHandles="1" noChangeArrowheads="1" noChangeShapeType="1"/>
              </p:cNvPicPr>
              <p:nvPr/>
            </p:nvPicPr>
            <p:blipFill>
              <a:blip r:embed="rId14"/>
              <a:stretch>
                <a:fillRect/>
              </a:stretch>
            </p:blipFill>
            <p:spPr>
              <a:xfrm>
                <a:off x="8305800" y="2452202"/>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0" name="节缩放定位 19">
                <a:extLst>
                  <a:ext uri="{FF2B5EF4-FFF2-40B4-BE49-F238E27FC236}">
                    <a16:creationId xmlns:a16="http://schemas.microsoft.com/office/drawing/2014/main" id="{91A428C0-1290-46EE-B0DD-34F3A3F87B78}"/>
                  </a:ext>
                </a:extLst>
              </p:cNvPr>
              <p:cNvGraphicFramePr>
                <a:graphicFrameLocks noChangeAspect="1"/>
              </p:cNvGraphicFramePr>
              <p:nvPr>
                <p:extLst>
                  <p:ext uri="{D42A27DB-BD31-4B8C-83A1-F6EECF244321}">
                    <p14:modId xmlns:p14="http://schemas.microsoft.com/office/powerpoint/2010/main" val="2232968671"/>
                  </p:ext>
                </p:extLst>
              </p:nvPr>
            </p:nvGraphicFramePr>
            <p:xfrm>
              <a:off x="8305800" y="4343400"/>
              <a:ext cx="3048000" cy="1714500"/>
            </p:xfrm>
            <a:graphic>
              <a:graphicData uri="http://schemas.microsoft.com/office/powerpoint/2016/sectionzoom">
                <psez:sectionZm>
                  <psez:sectionZmObj sectionId="{D4F4FD8E-55AA-4F0A-A143-0EAE6A25A831}">
                    <psez:zmPr id="{13F9A8C0-F64A-4A4A-958F-046F104A254F}"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20" name="节缩放定位 19">
                <a:hlinkClick r:id="rId16" action="ppaction://hlinksldjump"/>
                <a:extLst>
                  <a:ext uri="{FF2B5EF4-FFF2-40B4-BE49-F238E27FC236}">
                    <a16:creationId xmlns:a16="http://schemas.microsoft.com/office/drawing/2014/main" id="{91A428C0-1290-46EE-B0DD-34F3A3F87B78}"/>
                  </a:ext>
                </a:extLst>
              </p:cNvPr>
              <p:cNvPicPr>
                <a:picLocks noGrp="1" noRot="1" noChangeAspect="1" noMove="1" noResize="1" noEditPoints="1" noAdjustHandles="1" noChangeArrowheads="1" noChangeShapeType="1"/>
              </p:cNvPicPr>
              <p:nvPr/>
            </p:nvPicPr>
            <p:blipFill>
              <a:blip r:embed="rId17"/>
              <a:stretch>
                <a:fillRect/>
              </a:stretch>
            </p:blipFill>
            <p:spPr>
              <a:xfrm>
                <a:off x="8305800" y="4343400"/>
                <a:ext cx="3048000" cy="1714500"/>
              </a:xfrm>
              <a:prstGeom prst="rect">
                <a:avLst/>
              </a:prstGeom>
              <a:ln w="3175">
                <a:solidFill>
                  <a:prstClr val="ltGray"/>
                </a:solidFill>
              </a:ln>
            </p:spPr>
          </p:pic>
        </mc:Fallback>
      </mc:AlternateContent>
      <p:cxnSp>
        <p:nvCxnSpPr>
          <p:cNvPr id="23" name="直接连接符 22">
            <a:extLst>
              <a:ext uri="{FF2B5EF4-FFF2-40B4-BE49-F238E27FC236}">
                <a16:creationId xmlns:a16="http://schemas.microsoft.com/office/drawing/2014/main" id="{FE2CB147-511D-44FC-A097-1685F85F8BA6}"/>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24" name="等腰三角形 23">
            <a:extLst>
              <a:ext uri="{FF2B5EF4-FFF2-40B4-BE49-F238E27FC236}">
                <a16:creationId xmlns:a16="http://schemas.microsoft.com/office/drawing/2014/main" id="{75D5A309-DA65-4FCE-AA9E-5C73F2EBC57D}"/>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0BAEB0F4-42EE-423C-95A0-C0C32183823D}"/>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8022B8ED-7970-4E66-8CB2-D732ADF7F009}"/>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29" name="图片 28">
            <a:extLst>
              <a:ext uri="{FF2B5EF4-FFF2-40B4-BE49-F238E27FC236}">
                <a16:creationId xmlns:a16="http://schemas.microsoft.com/office/drawing/2014/main" id="{4A072A07-BB65-402E-9AF2-F8A4BEC5D253}"/>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Tree>
    <p:extLst>
      <p:ext uri="{BB962C8B-B14F-4D97-AF65-F5344CB8AC3E}">
        <p14:creationId xmlns:p14="http://schemas.microsoft.com/office/powerpoint/2010/main" val="3044539071"/>
      </p:ext>
    </p:extLst>
  </p:cSld>
  <p:clrMapOvr>
    <a:masterClrMapping/>
  </p:clrMapOvr>
  <mc:AlternateContent xmlns:mc="http://schemas.openxmlformats.org/markup-compatibility/2006" xmlns:p14="http://schemas.microsoft.com/office/powerpoint/2010/main">
    <mc:Choice Requires="p14">
      <p:transition spd="slow" p14:dur="2000" advTm="968"/>
    </mc:Choice>
    <mc:Fallback xmlns="">
      <p:transition spd="slow" advTm="968"/>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6C8FAC-D42E-441E-BC7C-89C75B962478}"/>
              </a:ext>
            </a:extLst>
          </p:cNvPr>
          <p:cNvPicPr>
            <a:picLocks noChangeAspect="1"/>
          </p:cNvPicPr>
          <p:nvPr/>
        </p:nvPicPr>
        <p:blipFill>
          <a:blip r:embed="rId2" cstate="print">
            <a:alphaModFix am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905000" y="-1828800"/>
            <a:ext cx="16459010" cy="10118451"/>
          </a:xfrm>
          <a:prstGeom prst="rect">
            <a:avLst/>
          </a:prstGeom>
        </p:spPr>
      </p:pic>
      <p:sp>
        <p:nvSpPr>
          <p:cNvPr id="8" name="文本框 7">
            <a:extLst>
              <a:ext uri="{FF2B5EF4-FFF2-40B4-BE49-F238E27FC236}">
                <a16:creationId xmlns:a16="http://schemas.microsoft.com/office/drawing/2014/main" id="{1736A506-E1A9-4B29-834F-CD62648AE4F3}"/>
              </a:ext>
            </a:extLst>
          </p:cNvPr>
          <p:cNvSpPr txBox="1"/>
          <p:nvPr/>
        </p:nvSpPr>
        <p:spPr>
          <a:xfrm>
            <a:off x="4800600" y="3276600"/>
            <a:ext cx="2590800" cy="400110"/>
          </a:xfrm>
          <a:prstGeom prst="rect">
            <a:avLst/>
          </a:prstGeom>
          <a:noFill/>
        </p:spPr>
        <p:txBody>
          <a:bodyPr wrap="square" rtlCol="0">
            <a:spAutoFit/>
          </a:bodyPr>
          <a:lstStyle/>
          <a:p>
            <a:r>
              <a:rPr lang="zh-CN" altLang="en-US" sz="2000" dirty="0">
                <a:solidFill>
                  <a:srgbClr val="FFFF99"/>
                </a:solidFill>
                <a:effectLst>
                  <a:glow rad="177800">
                    <a:srgbClr val="ECE5D8">
                      <a:alpha val="26000"/>
                    </a:srgbClr>
                  </a:glow>
                </a:effectLst>
                <a:latin typeface="汉仪文黑-85W" panose="00020600040101010101" pitchFamily="18" charset="-128"/>
                <a:ea typeface="汉仪文黑-85W" panose="00020600040101010101" pitchFamily="18" charset="-128"/>
                <a:cs typeface="汉仪文黑-85W" panose="00020600040101010101" pitchFamily="18" charset="-128"/>
              </a:rPr>
              <a:t>模型假设与符号说明</a:t>
            </a:r>
          </a:p>
        </p:txBody>
      </p:sp>
      <p:cxnSp>
        <p:nvCxnSpPr>
          <p:cNvPr id="10" name="直接连接符 9">
            <a:extLst>
              <a:ext uri="{FF2B5EF4-FFF2-40B4-BE49-F238E27FC236}">
                <a16:creationId xmlns:a16="http://schemas.microsoft.com/office/drawing/2014/main" id="{80F4266E-A487-412B-8F68-3951C0A952E6}"/>
              </a:ext>
            </a:extLst>
          </p:cNvPr>
          <p:cNvCxnSpPr>
            <a:cxnSpLocks/>
            <a:stCxn id="8" idx="3"/>
          </p:cNvCxnSpPr>
          <p:nvPr/>
        </p:nvCxnSpPr>
        <p:spPr>
          <a:xfrm>
            <a:off x="7391400" y="3476655"/>
            <a:ext cx="3962400" cy="28545"/>
          </a:xfrm>
          <a:prstGeom prst="line">
            <a:avLst/>
          </a:prstGeom>
          <a:ln>
            <a:solidFill>
              <a:srgbClr val="FFFF99"/>
            </a:solidFill>
          </a:ln>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21D9366A-A8C4-46BA-A900-F1CA777BB90C}"/>
              </a:ext>
            </a:extLst>
          </p:cNvPr>
          <p:cNvCxnSpPr>
            <a:cxnSpLocks/>
          </p:cNvCxnSpPr>
          <p:nvPr/>
        </p:nvCxnSpPr>
        <p:spPr>
          <a:xfrm>
            <a:off x="838200" y="3462241"/>
            <a:ext cx="3962400" cy="28545"/>
          </a:xfrm>
          <a:prstGeom prst="line">
            <a:avLst/>
          </a:prstGeom>
          <a:ln>
            <a:solidFill>
              <a:srgbClr val="FFFF9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0481780"/>
      </p:ext>
    </p:extLst>
  </p:cSld>
  <p:clrMapOvr>
    <a:masterClrMapping/>
  </p:clrMapOvr>
  <mc:AlternateContent xmlns:mc="http://schemas.openxmlformats.org/markup-compatibility/2006" xmlns:p14="http://schemas.microsoft.com/office/powerpoint/2010/main">
    <mc:Choice Requires="p14">
      <p:transition spd="slow" p14:dur="2000" advTm="504"/>
    </mc:Choice>
    <mc:Fallback xmlns="">
      <p:transition spd="slow" advTm="504"/>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5110226" cy="690574"/>
          </a:xfrm>
          <a:prstGeom prst="rect">
            <a:avLst/>
          </a:prstGeom>
        </p:spPr>
        <p:txBody>
          <a:bodyPr vert="horz" wrap="square" lIns="0" tIns="13335" rIns="0" bIns="0" rtlCol="0">
            <a:spAutoFit/>
          </a:bodyPr>
          <a:lstStyle/>
          <a:p>
            <a:pPr marL="12700">
              <a:spcBef>
                <a:spcPts val="105"/>
              </a:spcBef>
            </a:pPr>
            <a:r>
              <a:rPr lang="zh-CN" altLang="en-US" spc="-35" dirty="0">
                <a:latin typeface="微软雅黑" panose="020B0503020204020204" pitchFamily="34" charset="-122"/>
                <a:ea typeface="微软雅黑" panose="020B0503020204020204" pitchFamily="34" charset="-122"/>
              </a:rPr>
              <a:t>模型假设与符号说明</a:t>
            </a:r>
            <a:endParaRPr spc="-10" dirty="0">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id="{C90A9459-51A1-4AE6-BBB0-FB5A7B378662}"/>
              </a:ext>
            </a:extLst>
          </p:cNvPr>
          <p:cNvGrpSpPr/>
          <p:nvPr/>
        </p:nvGrpSpPr>
        <p:grpSpPr>
          <a:xfrm>
            <a:off x="4648200" y="2209800"/>
            <a:ext cx="6476954" cy="3192560"/>
            <a:chOff x="734451" y="1335233"/>
            <a:chExt cx="7571304" cy="2839998"/>
          </a:xfrm>
        </p:grpSpPr>
        <p:sp>
          <p:nvSpPr>
            <p:cNvPr id="11" name="文本框 10">
              <a:extLst>
                <a:ext uri="{FF2B5EF4-FFF2-40B4-BE49-F238E27FC236}">
                  <a16:creationId xmlns:a16="http://schemas.microsoft.com/office/drawing/2014/main" id="{D23AB93B-489A-4833-A18E-F7486627A973}"/>
                </a:ext>
              </a:extLst>
            </p:cNvPr>
            <p:cNvSpPr txBox="1"/>
            <p:nvPr/>
          </p:nvSpPr>
          <p:spPr>
            <a:xfrm>
              <a:off x="762000" y="1335233"/>
              <a:ext cx="6961717" cy="574955"/>
            </a:xfrm>
            <a:prstGeom prst="rect">
              <a:avLst/>
            </a:prstGeom>
            <a:noFill/>
          </p:spPr>
          <p:txBody>
            <a:bodyPr wrap="non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不考虑声速（声的能量）在水中随深度增加而衰减，</a:t>
              </a:r>
              <a:endParaRPr lang="en-US" altLang="zh-CN" dirty="0">
                <a:solidFill>
                  <a:srgbClr val="094676"/>
                </a:solidFill>
                <a:latin typeface="微软雅黑" panose="020B0503020204020204" pitchFamily="34" charset="-122"/>
                <a:ea typeface="微软雅黑" panose="020B0503020204020204" pitchFamily="34" charset="-122"/>
              </a:endParaRPr>
            </a:p>
            <a:p>
              <a:r>
                <a:rPr lang="zh-CN" altLang="en-US" dirty="0">
                  <a:solidFill>
                    <a:srgbClr val="094676"/>
                  </a:solidFill>
                  <a:latin typeface="微软雅黑" panose="020B0503020204020204" pitchFamily="34" charset="-122"/>
                  <a:ea typeface="微软雅黑" panose="020B0503020204020204" pitchFamily="34" charset="-122"/>
                </a:rPr>
                <a:t>或水为均匀介质、海水声速剖面结构为等速的均匀层结构</a:t>
              </a:r>
            </a:p>
          </p:txBody>
        </p:sp>
        <p:sp>
          <p:nvSpPr>
            <p:cNvPr id="12" name="文本框 11">
              <a:extLst>
                <a:ext uri="{FF2B5EF4-FFF2-40B4-BE49-F238E27FC236}">
                  <a16:creationId xmlns:a16="http://schemas.microsoft.com/office/drawing/2014/main" id="{6EF49B07-FCF3-4082-82A5-D5BACBFC4178}"/>
                </a:ext>
              </a:extLst>
            </p:cNvPr>
            <p:cNvSpPr txBox="1"/>
            <p:nvPr/>
          </p:nvSpPr>
          <p:spPr>
            <a:xfrm>
              <a:off x="762000" y="1960966"/>
              <a:ext cx="4108817" cy="369332"/>
            </a:xfrm>
            <a:prstGeom prst="rect">
              <a:avLst/>
            </a:prstGeom>
            <a:noFill/>
          </p:spPr>
          <p:txBody>
            <a:bodyPr wrap="non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不考虑水介质的运动，且探测基面不变</a:t>
              </a:r>
            </a:p>
          </p:txBody>
        </p:sp>
        <p:sp>
          <p:nvSpPr>
            <p:cNvPr id="15" name="文本框 14">
              <a:extLst>
                <a:ext uri="{FF2B5EF4-FFF2-40B4-BE49-F238E27FC236}">
                  <a16:creationId xmlns:a16="http://schemas.microsoft.com/office/drawing/2014/main" id="{CE90D8E5-C9BE-4692-BCF3-B29EC026675E}"/>
                </a:ext>
              </a:extLst>
            </p:cNvPr>
            <p:cNvSpPr txBox="1"/>
            <p:nvPr/>
          </p:nvSpPr>
          <p:spPr>
            <a:xfrm>
              <a:off x="734452" y="2374232"/>
              <a:ext cx="6878806" cy="369332"/>
            </a:xfrm>
            <a:prstGeom prst="rect">
              <a:avLst/>
            </a:prstGeom>
            <a:noFill/>
          </p:spPr>
          <p:txBody>
            <a:bodyPr wrap="non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将波束的发射和接收时间延迟忽略，不考虑船只航行对测量的影响</a:t>
              </a:r>
            </a:p>
          </p:txBody>
        </p:sp>
        <p:sp>
          <p:nvSpPr>
            <p:cNvPr id="16" name="文本框 15">
              <a:extLst>
                <a:ext uri="{FF2B5EF4-FFF2-40B4-BE49-F238E27FC236}">
                  <a16:creationId xmlns:a16="http://schemas.microsoft.com/office/drawing/2014/main" id="{84807B39-5D2B-4119-9449-81193C484CBD}"/>
                </a:ext>
              </a:extLst>
            </p:cNvPr>
            <p:cNvSpPr txBox="1"/>
            <p:nvPr/>
          </p:nvSpPr>
          <p:spPr>
            <a:xfrm>
              <a:off x="734452" y="2766900"/>
              <a:ext cx="7571303" cy="369332"/>
            </a:xfrm>
            <a:prstGeom prst="rect">
              <a:avLst/>
            </a:prstGeom>
            <a:noFill/>
          </p:spPr>
          <p:txBody>
            <a:bodyPr wrap="non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将发射的波束视为理想直线束，多波束存在的区域属于带边界的理想平面</a:t>
              </a:r>
            </a:p>
          </p:txBody>
        </p:sp>
        <p:sp>
          <p:nvSpPr>
            <p:cNvPr id="17" name="文本框 16">
              <a:extLst>
                <a:ext uri="{FF2B5EF4-FFF2-40B4-BE49-F238E27FC236}">
                  <a16:creationId xmlns:a16="http://schemas.microsoft.com/office/drawing/2014/main" id="{B250E82C-1C16-4561-B587-2E2A4D62BE18}"/>
                </a:ext>
              </a:extLst>
            </p:cNvPr>
            <p:cNvSpPr txBox="1"/>
            <p:nvPr/>
          </p:nvSpPr>
          <p:spPr>
            <a:xfrm>
              <a:off x="734452" y="3159568"/>
              <a:ext cx="6404317" cy="646331"/>
            </a:xfrm>
            <a:prstGeom prst="rect">
              <a:avLst/>
            </a:prstGeom>
            <a:noFill/>
          </p:spPr>
          <p:txBody>
            <a:bodyPr wrap="non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船只航行中理想波束发射方向始终不变，</a:t>
              </a:r>
              <a:endParaRPr lang="en-US" altLang="zh-CN" dirty="0">
                <a:solidFill>
                  <a:srgbClr val="094676"/>
                </a:solidFill>
                <a:latin typeface="微软雅黑" panose="020B0503020204020204" pitchFamily="34" charset="-122"/>
                <a:ea typeface="微软雅黑" panose="020B0503020204020204" pitchFamily="34" charset="-122"/>
              </a:endParaRPr>
            </a:p>
            <a:p>
              <a:r>
                <a:rPr lang="zh-CN" altLang="en-US" dirty="0">
                  <a:solidFill>
                    <a:srgbClr val="094676"/>
                  </a:solidFill>
                  <a:latin typeface="微软雅黑" panose="020B0503020204020204" pitchFamily="34" charset="-122"/>
                  <a:ea typeface="微软雅黑" panose="020B0503020204020204" pitchFamily="34" charset="-122"/>
                </a:rPr>
                <a:t>或不考虑船只航行姿态</a:t>
              </a:r>
              <a:r>
                <a:rPr lang="en-US" altLang="zh-CN" dirty="0">
                  <a:solidFill>
                    <a:srgbClr val="094676"/>
                  </a:solidFill>
                  <a:latin typeface="微软雅黑" panose="020B0503020204020204" pitchFamily="34" charset="-122"/>
                  <a:ea typeface="微软雅黑" panose="020B0503020204020204" pitchFamily="34" charset="-122"/>
                </a:rPr>
                <a:t>(</a:t>
              </a:r>
              <a:r>
                <a:rPr lang="zh-CN" altLang="en-US" dirty="0">
                  <a:solidFill>
                    <a:srgbClr val="094676"/>
                  </a:solidFill>
                  <a:latin typeface="微软雅黑" panose="020B0503020204020204" pitchFamily="34" charset="-122"/>
                  <a:ea typeface="微软雅黑" panose="020B0503020204020204" pitchFamily="34" charset="-122"/>
                </a:rPr>
                <a:t>例如横摇、纵 摇</a:t>
              </a:r>
              <a:r>
                <a:rPr lang="en-US" altLang="zh-CN" dirty="0">
                  <a:solidFill>
                    <a:srgbClr val="094676"/>
                  </a:solidFill>
                  <a:latin typeface="微软雅黑" panose="020B0503020204020204" pitchFamily="34" charset="-122"/>
                  <a:ea typeface="微软雅黑" panose="020B0503020204020204" pitchFamily="34" charset="-122"/>
                </a:rPr>
                <a:t>)</a:t>
              </a:r>
              <a:r>
                <a:rPr lang="zh-CN" altLang="en-US" dirty="0">
                  <a:solidFill>
                    <a:srgbClr val="094676"/>
                  </a:solidFill>
                  <a:latin typeface="微软雅黑" panose="020B0503020204020204" pitchFamily="34" charset="-122"/>
                  <a:ea typeface="微软雅黑" panose="020B0503020204020204" pitchFamily="34" charset="-122"/>
                </a:rPr>
                <a:t>导致的发射方向变化</a:t>
              </a:r>
            </a:p>
          </p:txBody>
        </p:sp>
        <p:sp>
          <p:nvSpPr>
            <p:cNvPr id="18" name="文本框 17">
              <a:extLst>
                <a:ext uri="{FF2B5EF4-FFF2-40B4-BE49-F238E27FC236}">
                  <a16:creationId xmlns:a16="http://schemas.microsoft.com/office/drawing/2014/main" id="{34D906CA-02E8-43D8-A094-7CA7BA1F1F80}"/>
                </a:ext>
              </a:extLst>
            </p:cNvPr>
            <p:cNvSpPr txBox="1"/>
            <p:nvPr/>
          </p:nvSpPr>
          <p:spPr>
            <a:xfrm>
              <a:off x="734451" y="3805899"/>
              <a:ext cx="2954655" cy="369332"/>
            </a:xfrm>
            <a:prstGeom prst="rect">
              <a:avLst/>
            </a:prstGeom>
            <a:noFill/>
          </p:spPr>
          <p:txBody>
            <a:bodyPr wrap="non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不考虑换能器吃水测量误差</a:t>
              </a:r>
            </a:p>
          </p:txBody>
        </p:sp>
        <p:cxnSp>
          <p:nvCxnSpPr>
            <p:cNvPr id="20" name="直接连接符 19">
              <a:extLst>
                <a:ext uri="{FF2B5EF4-FFF2-40B4-BE49-F238E27FC236}">
                  <a16:creationId xmlns:a16="http://schemas.microsoft.com/office/drawing/2014/main" id="{69421A5C-DCED-4706-AAAE-883EE7D3BD58}"/>
                </a:ext>
              </a:extLst>
            </p:cNvPr>
            <p:cNvCxnSpPr>
              <a:cxnSpLocks/>
            </p:cNvCxnSpPr>
            <p:nvPr/>
          </p:nvCxnSpPr>
          <p:spPr>
            <a:xfrm>
              <a:off x="734451" y="1396044"/>
              <a:ext cx="0" cy="441930"/>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直接连接符 21">
              <a:extLst>
                <a:ext uri="{FF2B5EF4-FFF2-40B4-BE49-F238E27FC236}">
                  <a16:creationId xmlns:a16="http://schemas.microsoft.com/office/drawing/2014/main" id="{08B66212-105C-4652-B5E3-6636DA1A349E}"/>
                </a:ext>
              </a:extLst>
            </p:cNvPr>
            <p:cNvCxnSpPr>
              <a:cxnSpLocks/>
            </p:cNvCxnSpPr>
            <p:nvPr/>
          </p:nvCxnSpPr>
          <p:spPr>
            <a:xfrm>
              <a:off x="734452" y="2025862"/>
              <a:ext cx="0" cy="304436"/>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直接连接符 23">
              <a:extLst>
                <a:ext uri="{FF2B5EF4-FFF2-40B4-BE49-F238E27FC236}">
                  <a16:creationId xmlns:a16="http://schemas.microsoft.com/office/drawing/2014/main" id="{6F45D4EB-ED37-4EA8-8680-29A9E93C55CC}"/>
                </a:ext>
              </a:extLst>
            </p:cNvPr>
            <p:cNvCxnSpPr>
              <a:cxnSpLocks/>
            </p:cNvCxnSpPr>
            <p:nvPr/>
          </p:nvCxnSpPr>
          <p:spPr>
            <a:xfrm>
              <a:off x="734452" y="2439128"/>
              <a:ext cx="0" cy="304436"/>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直接连接符 24">
              <a:extLst>
                <a:ext uri="{FF2B5EF4-FFF2-40B4-BE49-F238E27FC236}">
                  <a16:creationId xmlns:a16="http://schemas.microsoft.com/office/drawing/2014/main" id="{32B3FF1E-D638-4B0D-AAE9-95F4307AC846}"/>
                </a:ext>
              </a:extLst>
            </p:cNvPr>
            <p:cNvCxnSpPr>
              <a:cxnSpLocks/>
            </p:cNvCxnSpPr>
            <p:nvPr/>
          </p:nvCxnSpPr>
          <p:spPr>
            <a:xfrm>
              <a:off x="734452" y="2831796"/>
              <a:ext cx="0" cy="304436"/>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直接连接符 25">
              <a:extLst>
                <a:ext uri="{FF2B5EF4-FFF2-40B4-BE49-F238E27FC236}">
                  <a16:creationId xmlns:a16="http://schemas.microsoft.com/office/drawing/2014/main" id="{190E80F3-58AC-48D3-AA56-5D3580CF9063}"/>
                </a:ext>
              </a:extLst>
            </p:cNvPr>
            <p:cNvCxnSpPr>
              <a:cxnSpLocks/>
            </p:cNvCxnSpPr>
            <p:nvPr/>
          </p:nvCxnSpPr>
          <p:spPr>
            <a:xfrm>
              <a:off x="738587" y="3226240"/>
              <a:ext cx="0" cy="44193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直接连接符 26">
              <a:extLst>
                <a:ext uri="{FF2B5EF4-FFF2-40B4-BE49-F238E27FC236}">
                  <a16:creationId xmlns:a16="http://schemas.microsoft.com/office/drawing/2014/main" id="{1DF5305E-077A-4EA2-B16B-0EBB6683EA6F}"/>
                </a:ext>
              </a:extLst>
            </p:cNvPr>
            <p:cNvCxnSpPr>
              <a:cxnSpLocks/>
            </p:cNvCxnSpPr>
            <p:nvPr/>
          </p:nvCxnSpPr>
          <p:spPr>
            <a:xfrm>
              <a:off x="740904" y="3872239"/>
              <a:ext cx="0" cy="236651"/>
            </a:xfrm>
            <a:prstGeom prst="line">
              <a:avLst/>
            </a:prstGeom>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71DE53E-F40F-4563-89EF-B9E9F05CD882}"/>
                  </a:ext>
                </a:extLst>
              </p:cNvPr>
              <p:cNvGraphicFramePr>
                <a:graphicFrameLocks noGrp="1"/>
              </p:cNvGraphicFramePr>
              <p:nvPr>
                <p:extLst>
                  <p:ext uri="{D42A27DB-BD31-4B8C-83A1-F6EECF244321}">
                    <p14:modId xmlns:p14="http://schemas.microsoft.com/office/powerpoint/2010/main" val="140183774"/>
                  </p:ext>
                </p:extLst>
              </p:nvPr>
            </p:nvGraphicFramePr>
            <p:xfrm>
              <a:off x="304800" y="1825614"/>
              <a:ext cx="4267192" cy="3987164"/>
            </p:xfrm>
            <a:graphic>
              <a:graphicData uri="http://schemas.openxmlformats.org/drawingml/2006/table">
                <a:tbl>
                  <a:tblPr firstRow="1" firstCol="1" lastRow="1" bandRow="1">
                    <a:tableStyleId>{5C22544A-7EE6-4342-B048-85BDC9FD1C3A}</a:tableStyleId>
                  </a:tblPr>
                  <a:tblGrid>
                    <a:gridCol w="689570">
                      <a:extLst>
                        <a:ext uri="{9D8B030D-6E8A-4147-A177-3AD203B41FA5}">
                          <a16:colId xmlns:a16="http://schemas.microsoft.com/office/drawing/2014/main" val="2038624200"/>
                        </a:ext>
                      </a:extLst>
                    </a:gridCol>
                    <a:gridCol w="2153031">
                      <a:extLst>
                        <a:ext uri="{9D8B030D-6E8A-4147-A177-3AD203B41FA5}">
                          <a16:colId xmlns:a16="http://schemas.microsoft.com/office/drawing/2014/main" val="2339087789"/>
                        </a:ext>
                      </a:extLst>
                    </a:gridCol>
                    <a:gridCol w="1424591">
                      <a:extLst>
                        <a:ext uri="{9D8B030D-6E8A-4147-A177-3AD203B41FA5}">
                          <a16:colId xmlns:a16="http://schemas.microsoft.com/office/drawing/2014/main" val="2761208380"/>
                        </a:ext>
                      </a:extLst>
                    </a:gridCol>
                  </a:tblGrid>
                  <a:tr h="409648">
                    <a:tc>
                      <a:txBody>
                        <a:bodyPr/>
                        <a:lstStyle/>
                        <a:p>
                          <a:pPr indent="254000" algn="l">
                            <a:lnSpc>
                              <a:spcPts val="1800"/>
                            </a:lnSpc>
                          </a:pPr>
                          <a:r>
                            <a:rPr lang="zh-CN" sz="1200" kern="100" dirty="0">
                              <a:effectLst/>
                            </a:rPr>
                            <a:t>符号</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dirty="0">
                              <a:effectLst/>
                            </a:rPr>
                            <a:t>含义</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dirty="0">
                              <a:effectLst/>
                            </a:rPr>
                            <a:t>单位</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91590918"/>
                      </a:ext>
                    </a:extLst>
                  </a:tr>
                  <a:tr h="215825">
                    <a:tc>
                      <a:txBody>
                        <a:bodyPr/>
                        <a:lstStyle/>
                        <a:p>
                          <a:pPr indent="254000" algn="ctr">
                            <a:lnSpc>
                              <a:spcPts val="18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𝐷</m:t>
                                </m:r>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海水深度</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dirty="0">
                              <a:effectLst/>
                            </a:rPr>
                            <a:t>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92030485"/>
                      </a:ext>
                    </a:extLst>
                  </a:tr>
                  <a:tr h="386090">
                    <a:tc>
                      <a:txBody>
                        <a:bodyPr/>
                        <a:lstStyle/>
                        <a:p>
                          <a:pPr indent="254000" algn="ctr">
                            <a:lnSpc>
                              <a:spcPts val="1800"/>
                            </a:lnSpc>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100">
                                        <a:effectLst/>
                                        <a:latin typeface="Cambria Math" panose="02040503050406030204" pitchFamily="18" charset="0"/>
                                      </a:rPr>
                                      <m:t>𝐷</m:t>
                                    </m:r>
                                  </m:e>
                                  <m:sub>
                                    <m:r>
                                      <a:rPr lang="en-US" sz="1200" kern="100">
                                        <a:effectLst/>
                                        <a:latin typeface="Cambria Math" panose="02040503050406030204" pitchFamily="18" charset="0"/>
                                      </a:rPr>
                                      <m:t>0</m:t>
                                    </m:r>
                                  </m:sub>
                                </m:sSub>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海域中心点处的海水深度</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dirty="0">
                              <a:effectLst/>
                            </a:rPr>
                            <a:t>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05889612"/>
                      </a:ext>
                    </a:extLst>
                  </a:tr>
                  <a:tr h="386090">
                    <a:tc>
                      <a:txBody>
                        <a:bodyPr/>
                        <a:lstStyle/>
                        <a:p>
                          <a:pPr indent="254000" algn="ctr">
                            <a:lnSpc>
                              <a:spcPts val="18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𝛼</m:t>
                                </m:r>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海底与水平面所成坡度角</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711305"/>
                      </a:ext>
                    </a:extLst>
                  </a:tr>
                  <a:tr h="215825">
                    <a:tc>
                      <a:txBody>
                        <a:bodyPr/>
                        <a:lstStyle/>
                        <a:p>
                          <a:pPr indent="254000" algn="ctr">
                            <a:lnSpc>
                              <a:spcPts val="18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𝜃</m:t>
                                </m:r>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换能器开角</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dirty="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92861988"/>
                      </a:ext>
                    </a:extLst>
                  </a:tr>
                  <a:tr h="215825">
                    <a:tc>
                      <a:txBody>
                        <a:bodyPr/>
                        <a:lstStyle/>
                        <a:p>
                          <a:pPr indent="254000" algn="ctr">
                            <a:lnSpc>
                              <a:spcPts val="1800"/>
                            </a:lnSpc>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100">
                                        <a:effectLst/>
                                        <a:latin typeface="Cambria Math" panose="02040503050406030204" pitchFamily="18" charset="0"/>
                                      </a:rPr>
                                      <m:t>𝑊</m:t>
                                    </m:r>
                                  </m:e>
                                  <m:sub>
                                    <m:r>
                                      <a:rPr lang="en-US" sz="1200" kern="100">
                                        <a:effectLst/>
                                        <a:latin typeface="Cambria Math" panose="02040503050406030204" pitchFamily="18" charset="0"/>
                                      </a:rPr>
                                      <m:t>𝐿</m:t>
                                    </m:r>
                                  </m:sub>
                                </m:sSub>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测线左侧宽度</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a:effectLst/>
                            </a:rPr>
                            <a:t>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04041260"/>
                      </a:ext>
                    </a:extLst>
                  </a:tr>
                  <a:tr h="215825">
                    <a:tc>
                      <a:txBody>
                        <a:bodyPr/>
                        <a:lstStyle/>
                        <a:p>
                          <a:pPr indent="254000" algn="ctr">
                            <a:lnSpc>
                              <a:spcPts val="1800"/>
                            </a:lnSpc>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100">
                                        <a:effectLst/>
                                        <a:latin typeface="Cambria Math" panose="02040503050406030204" pitchFamily="18" charset="0"/>
                                      </a:rPr>
                                      <m:t>𝑊</m:t>
                                    </m:r>
                                  </m:e>
                                  <m:sub>
                                    <m:r>
                                      <a:rPr lang="en-US" sz="1200" kern="100">
                                        <a:effectLst/>
                                        <a:latin typeface="Cambria Math" panose="02040503050406030204" pitchFamily="18" charset="0"/>
                                      </a:rPr>
                                      <m:t>𝑅</m:t>
                                    </m:r>
                                  </m:sub>
                                </m:sSub>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测线右侧宽度</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a:effectLst/>
                            </a:rPr>
                            <a:t>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22670357"/>
                      </a:ext>
                    </a:extLst>
                  </a:tr>
                  <a:tr h="215825">
                    <a:tc>
                      <a:txBody>
                        <a:bodyPr/>
                        <a:lstStyle/>
                        <a:p>
                          <a:pPr indent="254000" algn="ctr">
                            <a:lnSpc>
                              <a:spcPts val="18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𝐸</m:t>
                                </m:r>
                                <m:r>
                                  <a:rPr lang="en-US" sz="1200" kern="100">
                                    <a:effectLst/>
                                    <a:latin typeface="Cambria Math" panose="02040503050406030204" pitchFamily="18" charset="0"/>
                                  </a:rPr>
                                  <m:t>(</m:t>
                                </m:r>
                                <m:r>
                                  <a:rPr lang="en-US" sz="1200" kern="100">
                                    <a:effectLst/>
                                    <a:latin typeface="Cambria Math" panose="02040503050406030204" pitchFamily="18" charset="0"/>
                                  </a:rPr>
                                  <m:t>𝑋</m:t>
                                </m:r>
                                <m:r>
                                  <a:rPr lang="en-US" sz="1200" kern="100">
                                    <a:effectLst/>
                                    <a:latin typeface="Cambria Math" panose="02040503050406030204" pitchFamily="18" charset="0"/>
                                  </a:rPr>
                                  <m:t>)</m:t>
                                </m:r>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某一解的能量</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42422605"/>
                      </a:ext>
                    </a:extLst>
                  </a:tr>
                  <a:tr h="409648">
                    <a:tc>
                      <a:txBody>
                        <a:bodyPr/>
                        <a:lstStyle/>
                        <a:p>
                          <a:pPr indent="254000" algn="ctr">
                            <a:lnSpc>
                              <a:spcPts val="18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𝑥</m:t>
                                </m:r>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某测线与中心点的水平间距</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a:effectLst/>
                            </a:rPr>
                            <a:t>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77061184"/>
                      </a:ext>
                    </a:extLst>
                  </a:tr>
                  <a:tr h="589502">
                    <a:tc>
                      <a:txBody>
                        <a:bodyPr/>
                        <a:lstStyle/>
                        <a:p>
                          <a:pPr indent="254000" algn="ctr">
                            <a:lnSpc>
                              <a:spcPts val="18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𝛽</m:t>
                                </m:r>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测线方向与海底坡面的法向在水平面上投影的夹角</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40483149"/>
                      </a:ext>
                    </a:extLst>
                  </a:tr>
                  <a:tr h="215825">
                    <a:tc>
                      <a:txBody>
                        <a:bodyPr/>
                        <a:lstStyle/>
                        <a:p>
                          <a:pPr indent="254000" algn="ctr">
                            <a:lnSpc>
                              <a:spcPts val="18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𝑑</m:t>
                                </m:r>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测线间距</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a:effectLst/>
                            </a:rPr>
                            <a:t>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8802053"/>
                      </a:ext>
                    </a:extLst>
                  </a:tr>
                  <a:tr h="386090">
                    <a:tc>
                      <a:txBody>
                        <a:bodyPr/>
                        <a:lstStyle/>
                        <a:p>
                          <a:pPr indent="254000" algn="ctr">
                            <a:lnSpc>
                              <a:spcPts val="18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𝜆</m:t>
                                </m:r>
                              </m:oMath>
                            </m:oMathPara>
                          </a14:m>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dirty="0">
                              <a:effectLst/>
                            </a:rPr>
                            <a:t>Metropolis</a:t>
                          </a:r>
                          <a:r>
                            <a:rPr lang="zh-CN" sz="1200" kern="100" dirty="0">
                              <a:effectLst/>
                            </a:rPr>
                            <a:t>准则下的常数</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dirty="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95548011"/>
                      </a:ext>
                    </a:extLst>
                  </a:tr>
                </a:tbl>
              </a:graphicData>
            </a:graphic>
          </p:graphicFrame>
        </mc:Choice>
        <mc:Fallback xmlns="">
          <p:graphicFrame>
            <p:nvGraphicFramePr>
              <p:cNvPr id="4" name="表格 3">
                <a:extLst>
                  <a:ext uri="{FF2B5EF4-FFF2-40B4-BE49-F238E27FC236}">
                    <a16:creationId xmlns:a16="http://schemas.microsoft.com/office/drawing/2014/main" id="{B71DE53E-F40F-4563-89EF-B9E9F05CD882}"/>
                  </a:ext>
                </a:extLst>
              </p:cNvPr>
              <p:cNvGraphicFramePr>
                <a:graphicFrameLocks noGrp="1"/>
              </p:cNvGraphicFramePr>
              <p:nvPr>
                <p:extLst>
                  <p:ext uri="{D42A27DB-BD31-4B8C-83A1-F6EECF244321}">
                    <p14:modId xmlns:p14="http://schemas.microsoft.com/office/powerpoint/2010/main" val="140183774"/>
                  </p:ext>
                </p:extLst>
              </p:nvPr>
            </p:nvGraphicFramePr>
            <p:xfrm>
              <a:off x="304800" y="1825614"/>
              <a:ext cx="4267192" cy="3987164"/>
            </p:xfrm>
            <a:graphic>
              <a:graphicData uri="http://schemas.openxmlformats.org/drawingml/2006/table">
                <a:tbl>
                  <a:tblPr firstRow="1" firstCol="1" lastRow="1" bandRow="1">
                    <a:tableStyleId>{5C22544A-7EE6-4342-B048-85BDC9FD1C3A}</a:tableStyleId>
                  </a:tblPr>
                  <a:tblGrid>
                    <a:gridCol w="689570">
                      <a:extLst>
                        <a:ext uri="{9D8B030D-6E8A-4147-A177-3AD203B41FA5}">
                          <a16:colId xmlns:a16="http://schemas.microsoft.com/office/drawing/2014/main" val="2038624200"/>
                        </a:ext>
                      </a:extLst>
                    </a:gridCol>
                    <a:gridCol w="2153031">
                      <a:extLst>
                        <a:ext uri="{9D8B030D-6E8A-4147-A177-3AD203B41FA5}">
                          <a16:colId xmlns:a16="http://schemas.microsoft.com/office/drawing/2014/main" val="2339087789"/>
                        </a:ext>
                      </a:extLst>
                    </a:gridCol>
                    <a:gridCol w="1424591">
                      <a:extLst>
                        <a:ext uri="{9D8B030D-6E8A-4147-A177-3AD203B41FA5}">
                          <a16:colId xmlns:a16="http://schemas.microsoft.com/office/drawing/2014/main" val="2761208380"/>
                        </a:ext>
                      </a:extLst>
                    </a:gridCol>
                  </a:tblGrid>
                  <a:tr h="433896">
                    <a:tc>
                      <a:txBody>
                        <a:bodyPr/>
                        <a:lstStyle/>
                        <a:p>
                          <a:pPr indent="254000" algn="l">
                            <a:lnSpc>
                              <a:spcPts val="1800"/>
                            </a:lnSpc>
                          </a:pPr>
                          <a:r>
                            <a:rPr lang="zh-CN" sz="1200" kern="100" dirty="0">
                              <a:effectLst/>
                            </a:rPr>
                            <a:t>符号</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dirty="0">
                              <a:effectLst/>
                            </a:rPr>
                            <a:t>含义</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dirty="0">
                              <a:effectLst/>
                            </a:rPr>
                            <a:t>单位</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91590918"/>
                      </a:ext>
                    </a:extLst>
                  </a:tr>
                  <a:tr h="228600">
                    <a:tc>
                      <a:txBody>
                        <a:bodyPr/>
                        <a:lstStyle/>
                        <a:p>
                          <a:endParaRPr lang="zh-CN"/>
                        </a:p>
                      </a:txBody>
                      <a:tcPr marL="68580" marR="68580" marT="0" marB="0" anchor="ctr">
                        <a:blipFill>
                          <a:blip r:embed="rId3"/>
                          <a:stretch>
                            <a:fillRect l="-1770" t="-200000" r="-523894" b="-1442105"/>
                          </a:stretch>
                        </a:blipFill>
                      </a:tcPr>
                    </a:tc>
                    <a:tc>
                      <a:txBody>
                        <a:bodyPr/>
                        <a:lstStyle/>
                        <a:p>
                          <a:pPr indent="254000" algn="ctr">
                            <a:lnSpc>
                              <a:spcPts val="1800"/>
                            </a:lnSpc>
                          </a:pPr>
                          <a:r>
                            <a:rPr lang="zh-CN" sz="1200" kern="100">
                              <a:effectLst/>
                            </a:rPr>
                            <a:t>海水深度</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dirty="0">
                              <a:effectLst/>
                            </a:rPr>
                            <a:t>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92030485"/>
                      </a:ext>
                    </a:extLst>
                  </a:tr>
                  <a:tr h="386090">
                    <a:tc>
                      <a:txBody>
                        <a:bodyPr/>
                        <a:lstStyle/>
                        <a:p>
                          <a:endParaRPr lang="zh-CN"/>
                        </a:p>
                      </a:txBody>
                      <a:tcPr marL="68580" marR="68580" marT="0" marB="0" anchor="ctr">
                        <a:blipFill>
                          <a:blip r:embed="rId3"/>
                          <a:stretch>
                            <a:fillRect l="-1770" t="-180952" r="-523894" b="-769841"/>
                          </a:stretch>
                        </a:blipFill>
                      </a:tcPr>
                    </a:tc>
                    <a:tc>
                      <a:txBody>
                        <a:bodyPr/>
                        <a:lstStyle/>
                        <a:p>
                          <a:pPr indent="254000" algn="ctr">
                            <a:lnSpc>
                              <a:spcPts val="1800"/>
                            </a:lnSpc>
                          </a:pPr>
                          <a:r>
                            <a:rPr lang="zh-CN" sz="1200" kern="100">
                              <a:effectLst/>
                            </a:rPr>
                            <a:t>海域中心点处的海水深度</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dirty="0">
                              <a:effectLst/>
                            </a:rPr>
                            <a:t>m</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05889612"/>
                      </a:ext>
                    </a:extLst>
                  </a:tr>
                  <a:tr h="386090">
                    <a:tc>
                      <a:txBody>
                        <a:bodyPr/>
                        <a:lstStyle/>
                        <a:p>
                          <a:endParaRPr lang="zh-CN"/>
                        </a:p>
                      </a:txBody>
                      <a:tcPr marL="68580" marR="68580" marT="0" marB="0" anchor="ctr">
                        <a:blipFill>
                          <a:blip r:embed="rId3"/>
                          <a:stretch>
                            <a:fillRect l="-1770" t="-276563" r="-523894" b="-657813"/>
                          </a:stretch>
                        </a:blipFill>
                      </a:tcPr>
                    </a:tc>
                    <a:tc>
                      <a:txBody>
                        <a:bodyPr/>
                        <a:lstStyle/>
                        <a:p>
                          <a:pPr indent="254000" algn="ctr">
                            <a:lnSpc>
                              <a:spcPts val="1800"/>
                            </a:lnSpc>
                          </a:pPr>
                          <a:r>
                            <a:rPr lang="zh-CN" sz="1200" kern="100">
                              <a:effectLst/>
                            </a:rPr>
                            <a:t>海底与水平面所成坡度角</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3711305"/>
                      </a:ext>
                    </a:extLst>
                  </a:tr>
                  <a:tr h="228600">
                    <a:tc>
                      <a:txBody>
                        <a:bodyPr/>
                        <a:lstStyle/>
                        <a:p>
                          <a:endParaRPr lang="zh-CN"/>
                        </a:p>
                      </a:txBody>
                      <a:tcPr marL="68580" marR="68580" marT="0" marB="0" anchor="ctr">
                        <a:blipFill>
                          <a:blip r:embed="rId3"/>
                          <a:stretch>
                            <a:fillRect l="-1770" t="-651351" r="-523894" b="-1037838"/>
                          </a:stretch>
                        </a:blipFill>
                      </a:tcPr>
                    </a:tc>
                    <a:tc>
                      <a:txBody>
                        <a:bodyPr/>
                        <a:lstStyle/>
                        <a:p>
                          <a:pPr indent="254000" algn="ctr">
                            <a:lnSpc>
                              <a:spcPts val="1800"/>
                            </a:lnSpc>
                          </a:pPr>
                          <a:r>
                            <a:rPr lang="zh-CN" sz="1200" kern="100">
                              <a:effectLst/>
                            </a:rPr>
                            <a:t>换能器开角</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dirty="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92861988"/>
                      </a:ext>
                    </a:extLst>
                  </a:tr>
                  <a:tr h="228600">
                    <a:tc>
                      <a:txBody>
                        <a:bodyPr/>
                        <a:lstStyle/>
                        <a:p>
                          <a:endParaRPr lang="zh-CN"/>
                        </a:p>
                      </a:txBody>
                      <a:tcPr marL="68580" marR="68580" marT="0" marB="0" anchor="ctr">
                        <a:blipFill>
                          <a:blip r:embed="rId3"/>
                          <a:stretch>
                            <a:fillRect l="-1770" t="-731579" r="-523894" b="-910526"/>
                          </a:stretch>
                        </a:blipFill>
                      </a:tcPr>
                    </a:tc>
                    <a:tc>
                      <a:txBody>
                        <a:bodyPr/>
                        <a:lstStyle/>
                        <a:p>
                          <a:pPr indent="254000" algn="ctr">
                            <a:lnSpc>
                              <a:spcPts val="1800"/>
                            </a:lnSpc>
                          </a:pPr>
                          <a:r>
                            <a:rPr lang="zh-CN" sz="1200" kern="100">
                              <a:effectLst/>
                            </a:rPr>
                            <a:t>测线左侧宽度</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a:effectLst/>
                            </a:rPr>
                            <a:t>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04041260"/>
                      </a:ext>
                    </a:extLst>
                  </a:tr>
                  <a:tr h="228600">
                    <a:tc>
                      <a:txBody>
                        <a:bodyPr/>
                        <a:lstStyle/>
                        <a:p>
                          <a:endParaRPr lang="zh-CN"/>
                        </a:p>
                      </a:txBody>
                      <a:tcPr marL="68580" marR="68580" marT="0" marB="0" anchor="ctr">
                        <a:blipFill>
                          <a:blip r:embed="rId3"/>
                          <a:stretch>
                            <a:fillRect l="-1770" t="-854054" r="-523894" b="-835135"/>
                          </a:stretch>
                        </a:blipFill>
                      </a:tcPr>
                    </a:tc>
                    <a:tc>
                      <a:txBody>
                        <a:bodyPr/>
                        <a:lstStyle/>
                        <a:p>
                          <a:pPr indent="254000" algn="ctr">
                            <a:lnSpc>
                              <a:spcPts val="1800"/>
                            </a:lnSpc>
                          </a:pPr>
                          <a:r>
                            <a:rPr lang="zh-CN" sz="1200" kern="100">
                              <a:effectLst/>
                            </a:rPr>
                            <a:t>测线右侧宽度</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a:effectLst/>
                            </a:rPr>
                            <a:t>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22670357"/>
                      </a:ext>
                    </a:extLst>
                  </a:tr>
                  <a:tr h="228600">
                    <a:tc>
                      <a:txBody>
                        <a:bodyPr/>
                        <a:lstStyle/>
                        <a:p>
                          <a:endParaRPr lang="zh-CN"/>
                        </a:p>
                      </a:txBody>
                      <a:tcPr marL="68580" marR="68580" marT="0" marB="0" anchor="ctr">
                        <a:blipFill>
                          <a:blip r:embed="rId3"/>
                          <a:stretch>
                            <a:fillRect l="-1770" t="-928947" r="-523894" b="-713158"/>
                          </a:stretch>
                        </a:blipFill>
                      </a:tcPr>
                    </a:tc>
                    <a:tc>
                      <a:txBody>
                        <a:bodyPr/>
                        <a:lstStyle/>
                        <a:p>
                          <a:pPr indent="254000" algn="ctr">
                            <a:lnSpc>
                              <a:spcPts val="1800"/>
                            </a:lnSpc>
                          </a:pPr>
                          <a:r>
                            <a:rPr lang="zh-CN" sz="1200" kern="100">
                              <a:effectLst/>
                            </a:rPr>
                            <a:t>某一解的能量</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42422605"/>
                      </a:ext>
                    </a:extLst>
                  </a:tr>
                  <a:tr h="433896">
                    <a:tc>
                      <a:txBody>
                        <a:bodyPr/>
                        <a:lstStyle/>
                        <a:p>
                          <a:endParaRPr lang="zh-CN"/>
                        </a:p>
                      </a:txBody>
                      <a:tcPr marL="68580" marR="68580" marT="0" marB="0" anchor="ctr">
                        <a:blipFill>
                          <a:blip r:embed="rId3"/>
                          <a:stretch>
                            <a:fillRect l="-1770" t="-550704" r="-523894" b="-281690"/>
                          </a:stretch>
                        </a:blipFill>
                      </a:tcPr>
                    </a:tc>
                    <a:tc>
                      <a:txBody>
                        <a:bodyPr/>
                        <a:lstStyle/>
                        <a:p>
                          <a:pPr indent="254000" algn="ctr">
                            <a:lnSpc>
                              <a:spcPts val="1800"/>
                            </a:lnSpc>
                          </a:pPr>
                          <a:r>
                            <a:rPr lang="zh-CN" sz="1200" kern="100">
                              <a:effectLst/>
                            </a:rPr>
                            <a:t>某测线与中心点的水平间距</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a:effectLst/>
                            </a:rPr>
                            <a:t>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77061184"/>
                      </a:ext>
                    </a:extLst>
                  </a:tr>
                  <a:tr h="589502">
                    <a:tc>
                      <a:txBody>
                        <a:bodyPr/>
                        <a:lstStyle/>
                        <a:p>
                          <a:endParaRPr lang="zh-CN"/>
                        </a:p>
                      </a:txBody>
                      <a:tcPr marL="68580" marR="68580" marT="0" marB="0" anchor="ctr">
                        <a:blipFill>
                          <a:blip r:embed="rId3"/>
                          <a:stretch>
                            <a:fillRect l="-1770" t="-476289" r="-523894" b="-106186"/>
                          </a:stretch>
                        </a:blipFill>
                      </a:tcPr>
                    </a:tc>
                    <a:tc>
                      <a:txBody>
                        <a:bodyPr/>
                        <a:lstStyle/>
                        <a:p>
                          <a:pPr indent="254000" algn="ctr">
                            <a:lnSpc>
                              <a:spcPts val="1800"/>
                            </a:lnSpc>
                          </a:pPr>
                          <a:r>
                            <a:rPr lang="zh-CN" sz="1200" kern="100">
                              <a:effectLst/>
                            </a:rPr>
                            <a:t>测线方向与海底坡面的法向在水平面上投影的夹角</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zh-CN" sz="1200" kern="100">
                              <a:effectLst/>
                            </a:rPr>
                            <a: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40483149"/>
                      </a:ext>
                    </a:extLst>
                  </a:tr>
                  <a:tr h="228600">
                    <a:tc>
                      <a:txBody>
                        <a:bodyPr/>
                        <a:lstStyle/>
                        <a:p>
                          <a:endParaRPr lang="zh-CN"/>
                        </a:p>
                      </a:txBody>
                      <a:tcPr marL="68580" marR="68580" marT="0" marB="0" anchor="ctr">
                        <a:blipFill>
                          <a:blip r:embed="rId3"/>
                          <a:stretch>
                            <a:fillRect l="-1770" t="-1471053" r="-523894" b="-171053"/>
                          </a:stretch>
                        </a:blipFill>
                      </a:tcPr>
                    </a:tc>
                    <a:tc>
                      <a:txBody>
                        <a:bodyPr/>
                        <a:lstStyle/>
                        <a:p>
                          <a:pPr indent="254000" algn="ctr">
                            <a:lnSpc>
                              <a:spcPts val="1800"/>
                            </a:lnSpc>
                          </a:pPr>
                          <a:r>
                            <a:rPr lang="zh-CN" sz="1200" kern="100">
                              <a:effectLst/>
                            </a:rPr>
                            <a:t>测线间距</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a:effectLst/>
                            </a:rPr>
                            <a:t>m</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8802053"/>
                      </a:ext>
                    </a:extLst>
                  </a:tr>
                  <a:tr h="386090">
                    <a:tc>
                      <a:txBody>
                        <a:bodyPr/>
                        <a:lstStyle/>
                        <a:p>
                          <a:endParaRPr lang="zh-CN"/>
                        </a:p>
                      </a:txBody>
                      <a:tcPr marL="68580" marR="68580" marT="0" marB="0" anchor="ctr">
                        <a:blipFill>
                          <a:blip r:embed="rId3"/>
                          <a:stretch>
                            <a:fillRect l="-1770" t="-947619" r="-523894" b="-3175"/>
                          </a:stretch>
                        </a:blipFill>
                      </a:tcPr>
                    </a:tc>
                    <a:tc>
                      <a:txBody>
                        <a:bodyPr/>
                        <a:lstStyle/>
                        <a:p>
                          <a:pPr indent="254000" algn="ctr">
                            <a:lnSpc>
                              <a:spcPts val="1800"/>
                            </a:lnSpc>
                          </a:pPr>
                          <a:r>
                            <a:rPr lang="en-US" sz="1200" kern="100" dirty="0">
                              <a:effectLst/>
                            </a:rPr>
                            <a:t>Metropolis</a:t>
                          </a:r>
                          <a:r>
                            <a:rPr lang="zh-CN" sz="1200" kern="100" dirty="0">
                              <a:effectLst/>
                            </a:rPr>
                            <a:t>准则下的常数</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54000" algn="ctr">
                            <a:lnSpc>
                              <a:spcPts val="1800"/>
                            </a:lnSpc>
                          </a:pPr>
                          <a:r>
                            <a:rPr lang="en-US" sz="1200" kern="100" dirty="0">
                              <a:effectLst/>
                            </a:rPr>
                            <a: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95548011"/>
                      </a:ext>
                    </a:extLst>
                  </a:tr>
                </a:tbl>
              </a:graphicData>
            </a:graphic>
          </p:graphicFrame>
        </mc:Fallback>
      </mc:AlternateContent>
      <p:cxnSp>
        <p:nvCxnSpPr>
          <p:cNvPr id="28" name="直接连接符 27">
            <a:extLst>
              <a:ext uri="{FF2B5EF4-FFF2-40B4-BE49-F238E27FC236}">
                <a16:creationId xmlns:a16="http://schemas.microsoft.com/office/drawing/2014/main" id="{B31D8B4F-890D-494C-A724-A54388F6120F}"/>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29" name="等腰三角形 28">
            <a:extLst>
              <a:ext uri="{FF2B5EF4-FFF2-40B4-BE49-F238E27FC236}">
                <a16:creationId xmlns:a16="http://schemas.microsoft.com/office/drawing/2014/main" id="{4128522B-3CBE-4A7D-B0AA-32D6F9B9CD96}"/>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FF4DAE1B-C099-4E34-8993-30C2EBBCBF73}"/>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BA47748D-A955-44D0-AFA7-AF266D2E6DD9}"/>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34" name="图片 33">
            <a:extLst>
              <a:ext uri="{FF2B5EF4-FFF2-40B4-BE49-F238E27FC236}">
                <a16:creationId xmlns:a16="http://schemas.microsoft.com/office/drawing/2014/main" id="{713D6532-5A68-442B-96C5-32D8B12C03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
        <p:nvSpPr>
          <p:cNvPr id="3" name="文本框 2">
            <a:extLst>
              <a:ext uri="{FF2B5EF4-FFF2-40B4-BE49-F238E27FC236}">
                <a16:creationId xmlns:a16="http://schemas.microsoft.com/office/drawing/2014/main" id="{7208C54D-3E4F-4931-AA1D-B29C1C2131D8}"/>
              </a:ext>
            </a:extLst>
          </p:cNvPr>
          <p:cNvSpPr txBox="1"/>
          <p:nvPr/>
        </p:nvSpPr>
        <p:spPr>
          <a:xfrm>
            <a:off x="7265216" y="5707424"/>
            <a:ext cx="4378122" cy="369332"/>
          </a:xfrm>
          <a:prstGeom prst="rect">
            <a:avLst/>
          </a:prstGeom>
          <a:noFill/>
        </p:spPr>
        <p:txBody>
          <a:bodyPr wrap="none" rtlCol="0">
            <a:spAutoFit/>
          </a:bodyPr>
          <a:lstStyle/>
          <a:p>
            <a:r>
              <a:rPr lang="en-US" altLang="zh-CN" dirty="0">
                <a:solidFill>
                  <a:srgbClr val="094676"/>
                </a:solidFill>
                <a:latin typeface="微软雅黑" panose="020B0503020204020204" pitchFamily="34" charset="-122"/>
                <a:ea typeface="微软雅黑" panose="020B0503020204020204" pitchFamily="34" charset="-122"/>
              </a:rPr>
              <a:t>——</a:t>
            </a:r>
            <a:r>
              <a:rPr lang="zh-CN" altLang="en-US" dirty="0">
                <a:solidFill>
                  <a:srgbClr val="094676"/>
                </a:solidFill>
                <a:latin typeface="微软雅黑" panose="020B0503020204020204" pitchFamily="34" charset="-122"/>
                <a:ea typeface="微软雅黑" panose="020B0503020204020204" pitchFamily="34" charset="-122"/>
              </a:rPr>
              <a:t>简单来说，排除误差来源和问题抽象</a:t>
            </a:r>
          </a:p>
        </p:txBody>
      </p:sp>
    </p:spTree>
    <p:extLst>
      <p:ext uri="{BB962C8B-B14F-4D97-AF65-F5344CB8AC3E}">
        <p14:creationId xmlns:p14="http://schemas.microsoft.com/office/powerpoint/2010/main" val="1451694887"/>
      </p:ext>
    </p:extLst>
  </p:cSld>
  <p:clrMapOvr>
    <a:masterClrMapping/>
  </p:clrMapOvr>
  <mc:AlternateContent xmlns:mc="http://schemas.openxmlformats.org/markup-compatibility/2006" xmlns:p14="http://schemas.microsoft.com/office/powerpoint/2010/main">
    <mc:Choice Requires="p14">
      <p:transition spd="slow" p14:dur="2000" advTm="18164"/>
    </mc:Choice>
    <mc:Fallback xmlns="">
      <p:transition spd="slow" advTm="18164"/>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6C8FAC-D42E-441E-BC7C-89C75B962478}"/>
              </a:ext>
            </a:extLst>
          </p:cNvPr>
          <p:cNvPicPr>
            <a:picLocks noChangeAspect="1"/>
          </p:cNvPicPr>
          <p:nvPr/>
        </p:nvPicPr>
        <p:blipFill>
          <a:blip r:embed="rId2" cstate="print">
            <a:alphaModFix am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905000" y="-1828800"/>
            <a:ext cx="16459010" cy="10118451"/>
          </a:xfrm>
          <a:prstGeom prst="rect">
            <a:avLst/>
          </a:prstGeom>
        </p:spPr>
      </p:pic>
      <p:sp>
        <p:nvSpPr>
          <p:cNvPr id="8" name="文本框 7">
            <a:extLst>
              <a:ext uri="{FF2B5EF4-FFF2-40B4-BE49-F238E27FC236}">
                <a16:creationId xmlns:a16="http://schemas.microsoft.com/office/drawing/2014/main" id="{1736A506-E1A9-4B29-834F-CD62648AE4F3}"/>
              </a:ext>
            </a:extLst>
          </p:cNvPr>
          <p:cNvSpPr txBox="1"/>
          <p:nvPr/>
        </p:nvSpPr>
        <p:spPr>
          <a:xfrm>
            <a:off x="4800600" y="3276600"/>
            <a:ext cx="2362200" cy="400110"/>
          </a:xfrm>
          <a:prstGeom prst="rect">
            <a:avLst/>
          </a:prstGeom>
          <a:noFill/>
        </p:spPr>
        <p:txBody>
          <a:bodyPr wrap="square" rtlCol="0">
            <a:spAutoFit/>
          </a:bodyPr>
          <a:lstStyle/>
          <a:p>
            <a:pPr algn="ctr"/>
            <a:r>
              <a:rPr lang="zh-CN" altLang="en-US" sz="2000" dirty="0">
                <a:solidFill>
                  <a:srgbClr val="FFFF99"/>
                </a:solidFill>
                <a:effectLst>
                  <a:glow rad="177800">
                    <a:srgbClr val="ECE5D8">
                      <a:alpha val="26000"/>
                    </a:srgbClr>
                  </a:glow>
                </a:effectLst>
                <a:latin typeface="汉仪文黑-85W" panose="00020600040101010101" pitchFamily="18" charset="-128"/>
                <a:ea typeface="汉仪文黑-85W" panose="00020600040101010101" pitchFamily="18" charset="-128"/>
                <a:cs typeface="汉仪文黑-85W" panose="00020600040101010101" pitchFamily="18" charset="-128"/>
              </a:rPr>
              <a:t>第一问建模与求解</a:t>
            </a:r>
          </a:p>
        </p:txBody>
      </p:sp>
      <p:cxnSp>
        <p:nvCxnSpPr>
          <p:cNvPr id="10" name="直接连接符 9">
            <a:extLst>
              <a:ext uri="{FF2B5EF4-FFF2-40B4-BE49-F238E27FC236}">
                <a16:creationId xmlns:a16="http://schemas.microsoft.com/office/drawing/2014/main" id="{80F4266E-A487-412B-8F68-3951C0A952E6}"/>
              </a:ext>
            </a:extLst>
          </p:cNvPr>
          <p:cNvCxnSpPr>
            <a:cxnSpLocks/>
            <a:stCxn id="8" idx="3"/>
          </p:cNvCxnSpPr>
          <p:nvPr/>
        </p:nvCxnSpPr>
        <p:spPr>
          <a:xfrm>
            <a:off x="7162800" y="3476655"/>
            <a:ext cx="4191000" cy="28545"/>
          </a:xfrm>
          <a:prstGeom prst="line">
            <a:avLst/>
          </a:prstGeom>
          <a:ln>
            <a:solidFill>
              <a:srgbClr val="FFFF99"/>
            </a:solidFill>
          </a:ln>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21D9366A-A8C4-46BA-A900-F1CA777BB90C}"/>
              </a:ext>
            </a:extLst>
          </p:cNvPr>
          <p:cNvCxnSpPr>
            <a:cxnSpLocks/>
          </p:cNvCxnSpPr>
          <p:nvPr/>
        </p:nvCxnSpPr>
        <p:spPr>
          <a:xfrm>
            <a:off x="838200" y="3462241"/>
            <a:ext cx="3962400" cy="28545"/>
          </a:xfrm>
          <a:prstGeom prst="line">
            <a:avLst/>
          </a:prstGeom>
          <a:ln>
            <a:solidFill>
              <a:srgbClr val="FFFF9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3632514"/>
      </p:ext>
    </p:extLst>
  </p:cSld>
  <p:clrMapOvr>
    <a:masterClrMapping/>
  </p:clrMapOvr>
  <mc:AlternateContent xmlns:mc="http://schemas.openxmlformats.org/markup-compatibility/2006" xmlns:p14="http://schemas.microsoft.com/office/powerpoint/2010/main">
    <mc:Choice Requires="p14">
      <p:transition spd="slow" p14:dur="2000" advTm="1474"/>
    </mc:Choice>
    <mc:Fallback xmlns="">
      <p:transition spd="slow" advTm="1474"/>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374" y="460375"/>
            <a:ext cx="4576826" cy="690574"/>
          </a:xfrm>
          <a:prstGeom prst="rect">
            <a:avLst/>
          </a:prstGeom>
        </p:spPr>
        <p:txBody>
          <a:bodyPr vert="horz" wrap="square" lIns="0" tIns="13335" rIns="0" bIns="0" rtlCol="0">
            <a:spAutoFit/>
          </a:bodyPr>
          <a:lstStyle/>
          <a:p>
            <a:pPr marL="12700">
              <a:spcBef>
                <a:spcPts val="105"/>
              </a:spcBef>
            </a:pPr>
            <a:r>
              <a:rPr lang="zh-CN" altLang="en-US" sz="4400" dirty="0">
                <a:solidFill>
                  <a:srgbClr val="094676"/>
                </a:solidFill>
                <a:latin typeface="微软雅黑" panose="020B0503020204020204" pitchFamily="34" charset="-122"/>
                <a:ea typeface="微软雅黑" panose="020B0503020204020204" pitchFamily="34" charset="-122"/>
              </a:rPr>
              <a:t>第一问建模</a:t>
            </a:r>
            <a:r>
              <a:rPr lang="zh-CN" altLang="en-US" sz="4400" dirty="0">
                <a:solidFill>
                  <a:srgbClr val="094676"/>
                </a:solidFill>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sz="4400" dirty="0">
                <a:solidFill>
                  <a:srgbClr val="094676"/>
                </a:solidFill>
                <a:latin typeface="微软雅黑" panose="020B0503020204020204" pitchFamily="34" charset="-122"/>
                <a:ea typeface="微软雅黑" panose="020B0503020204020204" pitchFamily="34" charset="-122"/>
              </a:rPr>
              <a:t>求解</a:t>
            </a:r>
            <a:endParaRPr spc="-1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C0CED9-9630-4F70-9AAE-488831CABA2B}"/>
              </a:ext>
            </a:extLst>
          </p:cNvPr>
          <p:cNvSpPr txBox="1"/>
          <p:nvPr/>
        </p:nvSpPr>
        <p:spPr>
          <a:xfrm>
            <a:off x="5642972" y="1043830"/>
            <a:ext cx="1441420" cy="307777"/>
          </a:xfrm>
          <a:prstGeom prst="rect">
            <a:avLst/>
          </a:prstGeom>
          <a:noFill/>
        </p:spPr>
        <p:txBody>
          <a:bodyPr wrap="none" rtlCol="0">
            <a:spAutoFit/>
          </a:bodyPr>
          <a:lstStyle/>
          <a:p>
            <a:r>
              <a:rPr lang="zh-CN" altLang="en-US" sz="1400" dirty="0">
                <a:solidFill>
                  <a:srgbClr val="094676"/>
                </a:solidFill>
                <a:latin typeface="微软雅黑" panose="020B0503020204020204" pitchFamily="34" charset="-122"/>
                <a:ea typeface="微软雅黑" panose="020B0503020204020204" pitchFamily="34" charset="-122"/>
              </a:rPr>
              <a:t>关键词：几何法</a:t>
            </a:r>
          </a:p>
        </p:txBody>
      </p:sp>
      <p:pic>
        <p:nvPicPr>
          <p:cNvPr id="5" name="图片 4">
            <a:extLst>
              <a:ext uri="{FF2B5EF4-FFF2-40B4-BE49-F238E27FC236}">
                <a16:creationId xmlns:a16="http://schemas.microsoft.com/office/drawing/2014/main" id="{4F35E508-424F-4B6D-9A81-27570F3783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460375"/>
            <a:ext cx="4317756" cy="2220255"/>
          </a:xfrm>
          <a:prstGeom prst="rect">
            <a:avLst/>
          </a:prstGeom>
        </p:spPr>
      </p:pic>
      <p:sp>
        <p:nvSpPr>
          <p:cNvPr id="6" name="文本框 5">
            <a:extLst>
              <a:ext uri="{FF2B5EF4-FFF2-40B4-BE49-F238E27FC236}">
                <a16:creationId xmlns:a16="http://schemas.microsoft.com/office/drawing/2014/main" id="{F328225F-7B7E-4B2E-8108-C1AE68F55BCF}"/>
              </a:ext>
            </a:extLst>
          </p:cNvPr>
          <p:cNvSpPr txBox="1"/>
          <p:nvPr/>
        </p:nvSpPr>
        <p:spPr>
          <a:xfrm>
            <a:off x="685800" y="1385836"/>
            <a:ext cx="3429144" cy="369332"/>
          </a:xfrm>
          <a:prstGeom prst="rect">
            <a:avLst/>
          </a:prstGeom>
          <a:noFill/>
        </p:spPr>
        <p:txBody>
          <a:bodyPr wrap="non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海水深度 </a:t>
            </a:r>
            <a:r>
              <a:rPr lang="en-US" altLang="zh-CN" dirty="0">
                <a:solidFill>
                  <a:srgbClr val="094676"/>
                </a:solidFill>
                <a:latin typeface="微软雅黑" panose="020B0503020204020204" pitchFamily="34" charset="-122"/>
                <a:ea typeface="微软雅黑" panose="020B0503020204020204" pitchFamily="34" charset="-122"/>
              </a:rPr>
              <a:t>D </a:t>
            </a:r>
            <a:r>
              <a:rPr lang="zh-CN" altLang="en-US" dirty="0">
                <a:solidFill>
                  <a:srgbClr val="094676"/>
                </a:solidFill>
                <a:latin typeface="微软雅黑" panose="020B0503020204020204" pitchFamily="34" charset="-122"/>
                <a:ea typeface="微软雅黑" panose="020B0503020204020204" pitchFamily="34" charset="-122"/>
              </a:rPr>
              <a:t>与移动距离 </a:t>
            </a:r>
            <a:r>
              <a:rPr lang="en-US" altLang="zh-CN" dirty="0">
                <a:solidFill>
                  <a:srgbClr val="094676"/>
                </a:solidFill>
                <a:latin typeface="微软雅黑" panose="020B0503020204020204" pitchFamily="34" charset="-122"/>
                <a:ea typeface="微软雅黑" panose="020B0503020204020204" pitchFamily="34" charset="-122"/>
              </a:rPr>
              <a:t>x</a:t>
            </a:r>
            <a:r>
              <a:rPr lang="zh-CN" altLang="en-US" dirty="0">
                <a:solidFill>
                  <a:srgbClr val="094676"/>
                </a:solidFill>
                <a:latin typeface="微软雅黑" panose="020B0503020204020204" pitchFamily="34" charset="-122"/>
                <a:ea typeface="微软雅黑" panose="020B0503020204020204" pitchFamily="34" charset="-122"/>
              </a:rPr>
              <a:t>的关系</a:t>
            </a:r>
          </a:p>
        </p:txBody>
      </p:sp>
      <p:sp>
        <p:nvSpPr>
          <p:cNvPr id="7" name="文本框 6">
            <a:extLst>
              <a:ext uri="{FF2B5EF4-FFF2-40B4-BE49-F238E27FC236}">
                <a16:creationId xmlns:a16="http://schemas.microsoft.com/office/drawing/2014/main" id="{F92FC04B-8DA3-4764-AC59-20584A60709E}"/>
              </a:ext>
            </a:extLst>
          </p:cNvPr>
          <p:cNvSpPr txBox="1"/>
          <p:nvPr/>
        </p:nvSpPr>
        <p:spPr>
          <a:xfrm>
            <a:off x="685800" y="2222934"/>
            <a:ext cx="1800493" cy="369332"/>
          </a:xfrm>
          <a:prstGeom prst="rect">
            <a:avLst/>
          </a:prstGeom>
          <a:noFill/>
        </p:spPr>
        <p:txBody>
          <a:bodyPr wrap="non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覆盖宽度的计算</a:t>
            </a:r>
          </a:p>
        </p:txBody>
      </p:sp>
      <p:sp>
        <p:nvSpPr>
          <p:cNvPr id="8" name="文本框 7">
            <a:extLst>
              <a:ext uri="{FF2B5EF4-FFF2-40B4-BE49-F238E27FC236}">
                <a16:creationId xmlns:a16="http://schemas.microsoft.com/office/drawing/2014/main" id="{413780CB-2AD7-442D-858D-61A676D6BDA7}"/>
              </a:ext>
            </a:extLst>
          </p:cNvPr>
          <p:cNvSpPr txBox="1"/>
          <p:nvPr/>
        </p:nvSpPr>
        <p:spPr>
          <a:xfrm>
            <a:off x="689811" y="3124200"/>
            <a:ext cx="1338828" cy="369332"/>
          </a:xfrm>
          <a:prstGeom prst="rect">
            <a:avLst/>
          </a:prstGeom>
          <a:noFill/>
        </p:spPr>
        <p:txBody>
          <a:bodyPr wrap="none" rtlCol="0">
            <a:spAutoFit/>
          </a:bodyPr>
          <a:lstStyle/>
          <a:p>
            <a:r>
              <a:rPr lang="zh-CN" altLang="en-US" dirty="0">
                <a:solidFill>
                  <a:srgbClr val="094676"/>
                </a:solidFill>
                <a:latin typeface="微软雅黑" panose="020B0503020204020204" pitchFamily="34" charset="-122"/>
                <a:ea typeface="微软雅黑" panose="020B0503020204020204" pitchFamily="34" charset="-122"/>
              </a:rPr>
              <a:t>重叠率计算</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90ED943-B158-4E0D-9C03-6F01FBD54D90}"/>
                  </a:ext>
                </a:extLst>
              </p:cNvPr>
              <p:cNvSpPr txBox="1"/>
              <p:nvPr/>
            </p:nvSpPr>
            <p:spPr>
              <a:xfrm>
                <a:off x="3883787" y="1755168"/>
                <a:ext cx="2062681" cy="369332"/>
              </a:xfrm>
              <a:prstGeom prst="rect">
                <a:avLst/>
              </a:prstGeom>
              <a:noFill/>
            </p:spPr>
            <p:txBody>
              <a:bodyPr wrap="none" rtlCol="0">
                <a:spAutoFit/>
              </a:bodyPr>
              <a:lstStyle/>
              <a:p>
                <a:pPr algn="just"/>
                <a14:m>
                  <m:oMathPara xmlns:m="http://schemas.openxmlformats.org/officeDocument/2006/math">
                    <m:oMathParaPr>
                      <m:jc m:val="centerGroup"/>
                    </m:oMathParaPr>
                    <m:oMath xmlns:m="http://schemas.openxmlformats.org/officeDocument/2006/math">
                      <m:r>
                        <a:rPr lang="en-US" altLang="zh-CN" sz="1800" i="1" kern="100" smtClean="0">
                          <a:solidFill>
                            <a:srgbClr val="094676"/>
                          </a:solidFill>
                          <a:effectLst/>
                          <a:latin typeface="Cambria Math" panose="02040503050406030204" pitchFamily="18" charset="0"/>
                          <a:ea typeface="等线" panose="02010600030101010101" pitchFamily="2" charset="-122"/>
                          <a:cs typeface="Times New Roman" panose="02020603050405020304" pitchFamily="18" charset="0"/>
                        </a:rPr>
                        <m:t>𝐷</m:t>
                      </m:r>
                      <m:r>
                        <a:rPr lang="en-US" altLang="zh-CN" sz="1800" i="1" kern="100" smtClean="0">
                          <a:solidFill>
                            <a:srgbClr val="094676"/>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solidFill>
                                <a:srgbClr val="094676"/>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94676"/>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altLang="zh-CN" sz="1800" i="1" kern="100">
                              <a:solidFill>
                                <a:srgbClr val="094676"/>
                              </a:solidFill>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solidFill>
                            <a:srgbClr val="094676"/>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solidFill>
                            <a:srgbClr val="094676"/>
                          </a:solidFill>
                          <a:effectLst/>
                          <a:latin typeface="Cambria Math" panose="02040503050406030204" pitchFamily="18" charset="0"/>
                          <a:ea typeface="等线" panose="02010600030101010101" pitchFamily="2" charset="-122"/>
                          <a:cs typeface="Times New Roman" panose="02020603050405020304" pitchFamily="18" charset="0"/>
                        </a:rPr>
                        <m:t>𝑥𝑡𝑎𝑛</m:t>
                      </m:r>
                      <m:r>
                        <a:rPr lang="en-US" altLang="zh-CN" sz="1800" i="1" kern="100">
                          <a:solidFill>
                            <a:srgbClr val="094676"/>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solidFill>
                            <a:srgbClr val="094676"/>
                          </a:solidFill>
                          <a:effectLst/>
                          <a:latin typeface="Cambria Math" panose="02040503050406030204" pitchFamily="18" charset="0"/>
                          <a:ea typeface="等线" panose="02010600030101010101" pitchFamily="2" charset="-122"/>
                          <a:cs typeface="Times New Roman" panose="02020603050405020304" pitchFamily="18" charset="0"/>
                        </a:rPr>
                        <m:t>𝛼</m:t>
                      </m:r>
                      <m:r>
                        <a:rPr lang="en-US" altLang="zh-CN" sz="1800" i="1" kern="100">
                          <a:solidFill>
                            <a:srgbClr val="094676"/>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800" kern="100" dirty="0">
                  <a:solidFill>
                    <a:srgbClr val="094676"/>
                  </a:solidFill>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D90ED943-B158-4E0D-9C03-6F01FBD54D90}"/>
                  </a:ext>
                </a:extLst>
              </p:cNvPr>
              <p:cNvSpPr txBox="1">
                <a:spLocks noRot="1" noChangeAspect="1" noMove="1" noResize="1" noEditPoints="1" noAdjustHandles="1" noChangeArrowheads="1" noChangeShapeType="1" noTextEdit="1"/>
              </p:cNvSpPr>
              <p:nvPr/>
            </p:nvSpPr>
            <p:spPr>
              <a:xfrm>
                <a:off x="3883787" y="1755168"/>
                <a:ext cx="2062681" cy="369332"/>
              </a:xfrm>
              <a:prstGeom prst="rect">
                <a:avLst/>
              </a:prstGeom>
              <a:blipFill>
                <a:blip r:embed="rId4"/>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60EC517-A3C3-4242-8D7E-9059C2DECE3B}"/>
                  </a:ext>
                </a:extLst>
              </p:cNvPr>
              <p:cNvSpPr txBox="1"/>
              <p:nvPr/>
            </p:nvSpPr>
            <p:spPr>
              <a:xfrm>
                <a:off x="2352491" y="2325725"/>
                <a:ext cx="2162267" cy="709810"/>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sSub>
                        <m:sSubPr>
                          <m:ctrlPr>
                            <a:rPr lang="zh-CN" altLang="zh-CN" sz="1200" i="1" kern="100" smtClean="0">
                              <a:solidFill>
                                <a:srgbClr val="094676"/>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𝐿</m:t>
                          </m:r>
                        </m:sub>
                      </m:sSub>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kern="100">
                              <a:solidFill>
                                <a:srgbClr val="094676"/>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𝑠𝑖𝑛</m:t>
                          </m:r>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kern="100">
                                  <a:solidFill>
                                    <a:srgbClr val="094676"/>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kern="100">
                                  <a:solidFill>
                                    <a:srgbClr val="094676"/>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𝑥𝑡𝑎𝑛</m:t>
                          </m:r>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𝛼</m:t>
                          </m:r>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𝑠𝑖𝑛</m:t>
                          </m:r>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𝛼</m:t>
                          </m:r>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kern="100">
                                  <a:solidFill>
                                    <a:srgbClr val="094676"/>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kern="100">
                                  <a:solidFill>
                                    <a:srgbClr val="094676"/>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𝜋</m:t>
                              </m:r>
                            </m:num>
                            <m:den>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200" i="1" kern="100">
                              <a:solidFill>
                                <a:srgbClr val="094676"/>
                              </a:solidFill>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160EC517-A3C3-4242-8D7E-9059C2DECE3B}"/>
                  </a:ext>
                </a:extLst>
              </p:cNvPr>
              <p:cNvSpPr txBox="1">
                <a:spLocks noRot="1" noChangeAspect="1" noMove="1" noResize="1" noEditPoints="1" noAdjustHandles="1" noChangeArrowheads="1" noChangeShapeType="1" noTextEdit="1"/>
              </p:cNvSpPr>
              <p:nvPr/>
            </p:nvSpPr>
            <p:spPr>
              <a:xfrm>
                <a:off x="2352491" y="2325725"/>
                <a:ext cx="2162267" cy="7098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B751C94-2677-4223-BAE0-13730888D0AF}"/>
                  </a:ext>
                </a:extLst>
              </p:cNvPr>
              <p:cNvSpPr txBox="1"/>
              <p:nvPr/>
            </p:nvSpPr>
            <p:spPr>
              <a:xfrm>
                <a:off x="4114944" y="2344115"/>
                <a:ext cx="2669064" cy="986809"/>
              </a:xfrm>
              <a:prstGeom prst="rect">
                <a:avLst/>
              </a:prstGeom>
              <a:noFill/>
            </p:spPr>
            <p:txBody>
              <a:bodyPr wrap="none" rtlCol="0">
                <a:spAutoFit/>
              </a:bodyPr>
              <a:lstStyle/>
              <a:p>
                <a:pPr algn="just"/>
                <a14:m>
                  <m:oMathPara xmlns:m="http://schemas.openxmlformats.org/officeDocument/2006/math">
                    <m:oMathParaPr>
                      <m:jc m:val="centerGroup"/>
                    </m:oMathParaPr>
                    <m:oMath xmlns:m="http://schemas.openxmlformats.org/officeDocument/2006/math">
                      <m:sSub>
                        <m:sSub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𝑅</m:t>
                          </m:r>
                        </m:sub>
                      </m:sSub>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𝑠𝑖𝑛</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𝜃</m:t>
                              </m:r>
                            </m:num>
                            <m:den>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2</m:t>
                              </m:r>
                            </m:den>
                          </m:f>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𝐷</m:t>
                              </m:r>
                            </m:e>
                            <m:sub>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𝑥𝑡𝑎𝑛</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num>
                        <m:den>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𝑠𝑖𝑛</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𝜃</m:t>
                              </m:r>
                            </m:num>
                            <m:den>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2</m:t>
                              </m:r>
                            </m:den>
                          </m:f>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𝜋</m:t>
                              </m:r>
                            </m:num>
                            <m:den>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2</m:t>
                              </m:r>
                            </m:den>
                          </m:f>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den>
                      </m:f>
                    </m:oMath>
                  </m:oMathPara>
                </a14:m>
                <a:endParaRPr lang="zh-CN" altLang="zh-CN" sz="1200" i="1" kern="100" dirty="0">
                  <a:solidFill>
                    <a:srgbClr val="094676"/>
                  </a:solidFill>
                  <a:latin typeface="Cambria Math" panose="02040503050406030204" pitchFamily="18" charset="0"/>
                  <a:ea typeface="Cambria Math" panose="02040503050406030204" pitchFamily="18" charset="0"/>
                  <a:cs typeface="Times New Roman" panose="02020603050405020304" pitchFamily="18" charset="0"/>
                </a:endParaRPr>
              </a:p>
              <a:p>
                <a:endParaRPr lang="zh-CN" altLang="en-US" dirty="0"/>
              </a:p>
            </p:txBody>
          </p:sp>
        </mc:Choice>
        <mc:Fallback xmlns="">
          <p:sp>
            <p:nvSpPr>
              <p:cNvPr id="10" name="文本框 9">
                <a:extLst>
                  <a:ext uri="{FF2B5EF4-FFF2-40B4-BE49-F238E27FC236}">
                    <a16:creationId xmlns:a16="http://schemas.microsoft.com/office/drawing/2014/main" id="{CB751C94-2677-4223-BAE0-13730888D0AF}"/>
                  </a:ext>
                </a:extLst>
              </p:cNvPr>
              <p:cNvSpPr txBox="1">
                <a:spLocks noRot="1" noChangeAspect="1" noMove="1" noResize="1" noEditPoints="1" noAdjustHandles="1" noChangeArrowheads="1" noChangeShapeType="1" noTextEdit="1"/>
              </p:cNvSpPr>
              <p:nvPr/>
            </p:nvSpPr>
            <p:spPr>
              <a:xfrm>
                <a:off x="4114944" y="2344115"/>
                <a:ext cx="2669064" cy="98680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A6E9DAA-B834-4FF9-8047-3595E609128D}"/>
                  </a:ext>
                </a:extLst>
              </p:cNvPr>
              <p:cNvSpPr txBox="1"/>
              <p:nvPr/>
            </p:nvSpPr>
            <p:spPr>
              <a:xfrm>
                <a:off x="2008714" y="3229446"/>
                <a:ext cx="3297152" cy="1111971"/>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eqArr>
                        <m:eqArrPr>
                          <m:ctrlPr>
                            <a:rPr lang="zh-CN" altLang="zh-CN" sz="1200" i="1" kern="100" smtClean="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&amp;</m:t>
                          </m:r>
                          <m:r>
                            <m:rPr>
                              <m:nor/>
                            </m:rP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𝜂</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 =</m:t>
                          </m:r>
                        </m:e>
                        <m:e>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1−</m:t>
                          </m:r>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𝑑</m:t>
                              </m:r>
                            </m:num>
                            <m:den>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sin</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𝜃</m:t>
                                          </m:r>
                                        </m:num>
                                        <m:den>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2</m:t>
                                          </m:r>
                                        </m:den>
                                      </m:f>
                                    </m:e>
                                  </m:d>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D</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𝑥</m:t>
                                  </m:r>
                                  <m:r>
                                    <m:rPr>
                                      <m:sty m:val="p"/>
                                    </m:rP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tan</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num>
                                <m:den>
                                  <m:func>
                                    <m:func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𝜃</m:t>
                                              </m:r>
                                            </m:num>
                                            <m:den>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2</m:t>
                                              </m:r>
                                            </m:den>
                                          </m:f>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𝜋</m:t>
                                              </m:r>
                                            </m:num>
                                            <m:den>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2</m:t>
                                              </m:r>
                                            </m:den>
                                          </m:f>
                                        </m:e>
                                      </m:d>
                                    </m:e>
                                  </m:func>
                                </m:den>
                              </m:f>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sin</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𝜃</m:t>
                                          </m:r>
                                        </m:num>
                                        <m:den>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2</m:t>
                                          </m:r>
                                        </m:den>
                                      </m:f>
                                    </m:e>
                                  </m:d>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D</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𝑥</m:t>
                                  </m:r>
                                  <m:r>
                                    <m:rPr>
                                      <m:sty m:val="p"/>
                                    </m:rP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tan</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num>
                                <m:den>
                                  <m:func>
                                    <m:func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𝛼</m:t>
                                          </m:r>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𝜃</m:t>
                                              </m:r>
                                            </m:num>
                                            <m:den>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2</m:t>
                                              </m:r>
                                            </m:den>
                                          </m:f>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𝜋</m:t>
                                              </m:r>
                                            </m:num>
                                            <m:den>
                                              <m:r>
                                                <a:rPr lang="en-US" altLang="zh-CN" sz="1200" i="1" kern="100">
                                                  <a:solidFill>
                                                    <a:srgbClr val="094676"/>
                                                  </a:solidFill>
                                                  <a:latin typeface="Cambria Math" panose="02040503050406030204" pitchFamily="18" charset="0"/>
                                                  <a:ea typeface="Cambria Math" panose="02040503050406030204" pitchFamily="18" charset="0"/>
                                                  <a:cs typeface="Times New Roman" panose="02020603050405020304" pitchFamily="18" charset="0"/>
                                                </a:rPr>
                                                <m:t>2</m:t>
                                              </m:r>
                                            </m:den>
                                          </m:f>
                                        </m:e>
                                      </m:d>
                                    </m:e>
                                  </m:func>
                                </m:den>
                              </m:f>
                            </m:den>
                          </m:f>
                        </m:e>
                      </m:eqArr>
                    </m:oMath>
                  </m:oMathPara>
                </a14:m>
                <a:endParaRPr lang="zh-CN" altLang="zh-CN" sz="1200" i="1" kern="100" dirty="0">
                  <a:solidFill>
                    <a:srgbClr val="094676"/>
                  </a:solidFill>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0A6E9DAA-B834-4FF9-8047-3595E609128D}"/>
                  </a:ext>
                </a:extLst>
              </p:cNvPr>
              <p:cNvSpPr txBox="1">
                <a:spLocks noRot="1" noChangeAspect="1" noMove="1" noResize="1" noEditPoints="1" noAdjustHandles="1" noChangeArrowheads="1" noChangeShapeType="1" noTextEdit="1"/>
              </p:cNvSpPr>
              <p:nvPr/>
            </p:nvSpPr>
            <p:spPr>
              <a:xfrm>
                <a:off x="2008714" y="3229446"/>
                <a:ext cx="3297152" cy="1111971"/>
              </a:xfrm>
              <a:prstGeom prst="rect">
                <a:avLst/>
              </a:prstGeom>
              <a:blipFill>
                <a:blip r:embed="rId7"/>
                <a:stretch>
                  <a:fillRect r="-2222"/>
                </a:stretch>
              </a:blipFill>
            </p:spPr>
            <p:txBody>
              <a:bodyPr/>
              <a:lstStyle/>
              <a:p>
                <a:r>
                  <a:rPr lang="zh-CN" altLang="en-US">
                    <a:noFill/>
                  </a:rPr>
                  <a:t> </a:t>
                </a:r>
              </a:p>
            </p:txBody>
          </p:sp>
        </mc:Fallback>
      </mc:AlternateContent>
      <p:graphicFrame>
        <p:nvGraphicFramePr>
          <p:cNvPr id="20" name="表格 19">
            <a:extLst>
              <a:ext uri="{FF2B5EF4-FFF2-40B4-BE49-F238E27FC236}">
                <a16:creationId xmlns:a16="http://schemas.microsoft.com/office/drawing/2014/main" id="{30CD0007-3E33-4038-A824-2BA7D304ECD5}"/>
              </a:ext>
            </a:extLst>
          </p:cNvPr>
          <p:cNvGraphicFramePr>
            <a:graphicFrameLocks noGrp="1"/>
          </p:cNvGraphicFramePr>
          <p:nvPr>
            <p:extLst>
              <p:ext uri="{D42A27DB-BD31-4B8C-83A1-F6EECF244321}">
                <p14:modId xmlns:p14="http://schemas.microsoft.com/office/powerpoint/2010/main" val="1144932787"/>
              </p:ext>
            </p:extLst>
          </p:nvPr>
        </p:nvGraphicFramePr>
        <p:xfrm>
          <a:off x="685800" y="4724400"/>
          <a:ext cx="5870263" cy="1461600"/>
        </p:xfrm>
        <a:graphic>
          <a:graphicData uri="http://schemas.openxmlformats.org/drawingml/2006/table">
            <a:tbl>
              <a:tblPr>
                <a:tableStyleId>{5C22544A-7EE6-4342-B048-85BDC9FD1C3A}</a:tableStyleId>
              </a:tblPr>
              <a:tblGrid>
                <a:gridCol w="981859">
                  <a:extLst>
                    <a:ext uri="{9D8B030D-6E8A-4147-A177-3AD203B41FA5}">
                      <a16:colId xmlns:a16="http://schemas.microsoft.com/office/drawing/2014/main" val="3372259980"/>
                    </a:ext>
                  </a:extLst>
                </a:gridCol>
                <a:gridCol w="543156">
                  <a:extLst>
                    <a:ext uri="{9D8B030D-6E8A-4147-A177-3AD203B41FA5}">
                      <a16:colId xmlns:a16="http://schemas.microsoft.com/office/drawing/2014/main" val="795107778"/>
                    </a:ext>
                  </a:extLst>
                </a:gridCol>
                <a:gridCol w="543156">
                  <a:extLst>
                    <a:ext uri="{9D8B030D-6E8A-4147-A177-3AD203B41FA5}">
                      <a16:colId xmlns:a16="http://schemas.microsoft.com/office/drawing/2014/main" val="508336000"/>
                    </a:ext>
                  </a:extLst>
                </a:gridCol>
                <a:gridCol w="543156">
                  <a:extLst>
                    <a:ext uri="{9D8B030D-6E8A-4147-A177-3AD203B41FA5}">
                      <a16:colId xmlns:a16="http://schemas.microsoft.com/office/drawing/2014/main" val="4177678739"/>
                    </a:ext>
                  </a:extLst>
                </a:gridCol>
                <a:gridCol w="543156">
                  <a:extLst>
                    <a:ext uri="{9D8B030D-6E8A-4147-A177-3AD203B41FA5}">
                      <a16:colId xmlns:a16="http://schemas.microsoft.com/office/drawing/2014/main" val="345758284"/>
                    </a:ext>
                  </a:extLst>
                </a:gridCol>
                <a:gridCol w="543156">
                  <a:extLst>
                    <a:ext uri="{9D8B030D-6E8A-4147-A177-3AD203B41FA5}">
                      <a16:colId xmlns:a16="http://schemas.microsoft.com/office/drawing/2014/main" val="1843121207"/>
                    </a:ext>
                  </a:extLst>
                </a:gridCol>
                <a:gridCol w="543156">
                  <a:extLst>
                    <a:ext uri="{9D8B030D-6E8A-4147-A177-3AD203B41FA5}">
                      <a16:colId xmlns:a16="http://schemas.microsoft.com/office/drawing/2014/main" val="3203486248"/>
                    </a:ext>
                  </a:extLst>
                </a:gridCol>
                <a:gridCol w="543156">
                  <a:extLst>
                    <a:ext uri="{9D8B030D-6E8A-4147-A177-3AD203B41FA5}">
                      <a16:colId xmlns:a16="http://schemas.microsoft.com/office/drawing/2014/main" val="1544320040"/>
                    </a:ext>
                  </a:extLst>
                </a:gridCol>
                <a:gridCol w="543156">
                  <a:extLst>
                    <a:ext uri="{9D8B030D-6E8A-4147-A177-3AD203B41FA5}">
                      <a16:colId xmlns:a16="http://schemas.microsoft.com/office/drawing/2014/main" val="156880225"/>
                    </a:ext>
                  </a:extLst>
                </a:gridCol>
                <a:gridCol w="543156">
                  <a:extLst>
                    <a:ext uri="{9D8B030D-6E8A-4147-A177-3AD203B41FA5}">
                      <a16:colId xmlns:a16="http://schemas.microsoft.com/office/drawing/2014/main" val="1150015122"/>
                    </a:ext>
                  </a:extLst>
                </a:gridCol>
              </a:tblGrid>
              <a:tr h="416588">
                <a:tc>
                  <a:txBody>
                    <a:bodyPr/>
                    <a:lstStyle/>
                    <a:p>
                      <a:pPr algn="ctr" fontAlgn="ctr"/>
                      <a:r>
                        <a:rPr lang="zh-CN" altLang="en-US" sz="1200" u="none" strike="noStrike" dirty="0">
                          <a:effectLst/>
                        </a:rPr>
                        <a:t>测线距中心点处的距离</a:t>
                      </a:r>
                      <a:r>
                        <a:rPr lang="en-US" altLang="zh-CN" sz="1200" u="none" strike="noStrike" dirty="0">
                          <a:effectLst/>
                        </a:rPr>
                        <a:t>/m</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-800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-400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400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800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extLst>
                  <a:ext uri="{0D108BD9-81ED-4DB2-BD59-A6C34878D82A}">
                    <a16:rowId xmlns:a16="http://schemas.microsoft.com/office/drawing/2014/main" val="2312615372"/>
                  </a:ext>
                </a:extLst>
              </a:tr>
              <a:tr h="211836">
                <a:tc>
                  <a:txBody>
                    <a:bodyPr/>
                    <a:lstStyle/>
                    <a:p>
                      <a:pPr algn="ctr" fontAlgn="ctr"/>
                      <a:r>
                        <a:rPr lang="zh-CN" altLang="en-US" sz="1200" u="none" strike="noStrike">
                          <a:effectLst/>
                        </a:rPr>
                        <a:t>海水深度</a:t>
                      </a:r>
                      <a:r>
                        <a:rPr lang="en-US" altLang="zh-CN" sz="1200" u="none" strike="noStrike">
                          <a:effectLst/>
                        </a:rPr>
                        <a:t>/</a:t>
                      </a:r>
                      <a:r>
                        <a:rPr lang="en-US" sz="1200" u="none" strike="noStrike">
                          <a:effectLst/>
                        </a:rPr>
                        <a:t>m</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49.0513</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54.2884</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59.5256</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dirty="0">
                          <a:effectLst/>
                        </a:rPr>
                        <a:t>64.7628</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70</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75.2372</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80.4744</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85.7116</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90.9487</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extLst>
                  <a:ext uri="{0D108BD9-81ED-4DB2-BD59-A6C34878D82A}">
                    <a16:rowId xmlns:a16="http://schemas.microsoft.com/office/drawing/2014/main" val="3085631202"/>
                  </a:ext>
                </a:extLst>
              </a:tr>
              <a:tr h="416588">
                <a:tc>
                  <a:txBody>
                    <a:bodyPr/>
                    <a:lstStyle/>
                    <a:p>
                      <a:pPr algn="ctr" fontAlgn="ctr"/>
                      <a:r>
                        <a:rPr lang="zh-CN" altLang="en-US" sz="1200" u="none" strike="noStrike">
                          <a:effectLst/>
                        </a:rPr>
                        <a:t>覆盖宽度</a:t>
                      </a:r>
                      <a:r>
                        <a:rPr lang="en-US" altLang="zh-CN" sz="1200" u="none" strike="noStrike">
                          <a:effectLst/>
                        </a:rPr>
                        <a:t>/</a:t>
                      </a:r>
                      <a:r>
                        <a:rPr lang="en-US" sz="1200" u="none" strike="noStrike">
                          <a:effectLst/>
                        </a:rPr>
                        <a:t>m</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170.3272</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188.513</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dirty="0">
                          <a:effectLst/>
                        </a:rPr>
                        <a:t>206.6987</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224.8845</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243.0703</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261.256</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279.4418</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297.6276</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315.8133</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extLst>
                  <a:ext uri="{0D108BD9-81ED-4DB2-BD59-A6C34878D82A}">
                    <a16:rowId xmlns:a16="http://schemas.microsoft.com/office/drawing/2014/main" val="4243616218"/>
                  </a:ext>
                </a:extLst>
              </a:tr>
              <a:tr h="416588">
                <a:tc>
                  <a:txBody>
                    <a:bodyPr/>
                    <a:lstStyle/>
                    <a:p>
                      <a:pPr algn="ctr" fontAlgn="ctr"/>
                      <a:r>
                        <a:rPr lang="zh-CN" altLang="en-US" sz="1200" u="none" strike="noStrike">
                          <a:effectLst/>
                        </a:rPr>
                        <a:t>与前一条测线的重叠率</a:t>
                      </a:r>
                      <a:r>
                        <a:rPr lang="en-US" altLang="zh-CN" sz="1200" u="none" strike="noStrike">
                          <a:effectLst/>
                        </a:rPr>
                        <a:t>/%</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17.421</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6.094</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3.241</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11.065</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17.719</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23.447</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a:effectLst/>
                        </a:rPr>
                        <a:t>28.429</a:t>
                      </a:r>
                      <a:endParaRPr lang="en-US" altLang="zh-CN" sz="1200" b="0" i="0" u="none" strike="noStrike">
                        <a:solidFill>
                          <a:srgbClr val="000000"/>
                        </a:solidFill>
                        <a:effectLst/>
                        <a:latin typeface="宋体" panose="02010600030101010101" pitchFamily="2" charset="-122"/>
                        <a:ea typeface="宋体" panose="02010600030101010101" pitchFamily="2" charset="-122"/>
                      </a:endParaRPr>
                    </a:p>
                  </a:txBody>
                  <a:tcPr marL="6327" marR="6327" marT="6327" marB="0" anchor="ctr"/>
                </a:tc>
                <a:tc>
                  <a:txBody>
                    <a:bodyPr/>
                    <a:lstStyle/>
                    <a:p>
                      <a:pPr algn="ctr" fontAlgn="ctr"/>
                      <a:r>
                        <a:rPr lang="en-US" altLang="zh-CN" sz="1200" u="none" strike="noStrike" dirty="0">
                          <a:effectLst/>
                        </a:rPr>
                        <a:t>32.802</a:t>
                      </a:r>
                      <a:endParaRPr lang="en-US" altLang="zh-CN" sz="1200" b="0" i="0" u="none" strike="noStrike" dirty="0">
                        <a:solidFill>
                          <a:srgbClr val="000000"/>
                        </a:solidFill>
                        <a:effectLst/>
                        <a:latin typeface="宋体" panose="02010600030101010101" pitchFamily="2" charset="-122"/>
                        <a:ea typeface="宋体" panose="02010600030101010101" pitchFamily="2" charset="-122"/>
                      </a:endParaRPr>
                    </a:p>
                  </a:txBody>
                  <a:tcPr marL="6327" marR="6327" marT="6327" marB="0" anchor="ctr"/>
                </a:tc>
                <a:extLst>
                  <a:ext uri="{0D108BD9-81ED-4DB2-BD59-A6C34878D82A}">
                    <a16:rowId xmlns:a16="http://schemas.microsoft.com/office/drawing/2014/main" val="1574445967"/>
                  </a:ext>
                </a:extLst>
              </a:tr>
            </a:tbl>
          </a:graphicData>
        </a:graphic>
      </p:graphicFrame>
      <p:pic>
        <p:nvPicPr>
          <p:cNvPr id="22" name="图片 21">
            <a:extLst>
              <a:ext uri="{FF2B5EF4-FFF2-40B4-BE49-F238E27FC236}">
                <a16:creationId xmlns:a16="http://schemas.microsoft.com/office/drawing/2014/main" id="{19C11CB6-E0D8-4317-8EF2-8F240C8111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6000" y="3276600"/>
            <a:ext cx="4406900" cy="3305175"/>
          </a:xfrm>
          <a:prstGeom prst="rect">
            <a:avLst/>
          </a:prstGeom>
        </p:spPr>
      </p:pic>
      <p:cxnSp>
        <p:nvCxnSpPr>
          <p:cNvPr id="17" name="直接连接符 16">
            <a:extLst>
              <a:ext uri="{FF2B5EF4-FFF2-40B4-BE49-F238E27FC236}">
                <a16:creationId xmlns:a16="http://schemas.microsoft.com/office/drawing/2014/main" id="{33FC0D0A-6CA3-4123-99F6-9C3B97BBDA00}"/>
              </a:ext>
            </a:extLst>
          </p:cNvPr>
          <p:cNvCxnSpPr>
            <a:cxnSpLocks/>
          </p:cNvCxnSpPr>
          <p:nvPr/>
        </p:nvCxnSpPr>
        <p:spPr>
          <a:xfrm flipH="1">
            <a:off x="3505200" y="6710065"/>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18" name="等腰三角形 17">
            <a:extLst>
              <a:ext uri="{FF2B5EF4-FFF2-40B4-BE49-F238E27FC236}">
                <a16:creationId xmlns:a16="http://schemas.microsoft.com/office/drawing/2014/main" id="{BF9B5681-0ADA-41FA-9D2F-FA2EB5BEF83D}"/>
              </a:ext>
            </a:extLst>
          </p:cNvPr>
          <p:cNvSpPr/>
          <p:nvPr/>
        </p:nvSpPr>
        <p:spPr>
          <a:xfrm rot="399659">
            <a:off x="11682934" y="6272020"/>
            <a:ext cx="433137" cy="444758"/>
          </a:xfrm>
          <a:prstGeom prst="triangle">
            <a:avLst>
              <a:gd name="adj" fmla="val 73684"/>
            </a:avLst>
          </a:prstGeom>
          <a:solidFill>
            <a:srgbClr val="4F81BD"/>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D07CD646-1701-44BA-B39F-15A63A8A69D5}"/>
              </a:ext>
            </a:extLst>
          </p:cNvPr>
          <p:cNvSpPr/>
          <p:nvPr/>
        </p:nvSpPr>
        <p:spPr>
          <a:xfrm>
            <a:off x="11628522" y="6289253"/>
            <a:ext cx="288876" cy="290653"/>
          </a:xfrm>
          <a:prstGeom prst="triangle">
            <a:avLst>
              <a:gd name="adj" fmla="val 7368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CAB7E0EA-1F46-49B0-83B5-82EFAB3018B8}"/>
              </a:ext>
            </a:extLst>
          </p:cNvPr>
          <p:cNvCxnSpPr>
            <a:cxnSpLocks/>
          </p:cNvCxnSpPr>
          <p:nvPr/>
        </p:nvCxnSpPr>
        <p:spPr>
          <a:xfrm>
            <a:off x="1524000" y="533400"/>
            <a:ext cx="0" cy="743172"/>
          </a:xfrm>
          <a:prstGeom prst="line">
            <a:avLst/>
          </a:prstGeom>
          <a:ln/>
        </p:spPr>
        <p:style>
          <a:lnRef idx="3">
            <a:schemeClr val="accent6"/>
          </a:lnRef>
          <a:fillRef idx="0">
            <a:schemeClr val="accent6"/>
          </a:fillRef>
          <a:effectRef idx="2">
            <a:schemeClr val="accent6"/>
          </a:effectRef>
          <a:fontRef idx="minor">
            <a:schemeClr val="tx1"/>
          </a:fontRef>
        </p:style>
      </p:cxnSp>
      <p:pic>
        <p:nvPicPr>
          <p:cNvPr id="24" name="图片 23">
            <a:extLst>
              <a:ext uri="{FF2B5EF4-FFF2-40B4-BE49-F238E27FC236}">
                <a16:creationId xmlns:a16="http://schemas.microsoft.com/office/drawing/2014/main" id="{42E68A4B-7013-4731-87FB-95BC42AB6C9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3333"/>
          <a:stretch/>
        </p:blipFill>
        <p:spPr>
          <a:xfrm>
            <a:off x="-76200" y="197457"/>
            <a:ext cx="1731589" cy="1310726"/>
          </a:xfrm>
          <a:prstGeom prst="rect">
            <a:avLst/>
          </a:prstGeom>
        </p:spPr>
      </p:pic>
    </p:spTree>
    <p:extLst>
      <p:ext uri="{BB962C8B-B14F-4D97-AF65-F5344CB8AC3E}">
        <p14:creationId xmlns:p14="http://schemas.microsoft.com/office/powerpoint/2010/main" val="4136214480"/>
      </p:ext>
    </p:extLst>
  </p:cSld>
  <p:clrMapOvr>
    <a:masterClrMapping/>
  </p:clrMapOvr>
  <mc:AlternateContent xmlns:mc="http://schemas.openxmlformats.org/markup-compatibility/2006" xmlns:p14="http://schemas.microsoft.com/office/powerpoint/2010/main">
    <mc:Choice Requires="p14">
      <p:transition spd="slow" p14:dur="2000" advTm="17582"/>
    </mc:Choice>
    <mc:Fallback xmlns="">
      <p:transition spd="slow" advTm="17582"/>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6C8FAC-D42E-441E-BC7C-89C75B962478}"/>
              </a:ext>
            </a:extLst>
          </p:cNvPr>
          <p:cNvPicPr>
            <a:picLocks noChangeAspect="1"/>
          </p:cNvPicPr>
          <p:nvPr/>
        </p:nvPicPr>
        <p:blipFill>
          <a:blip r:embed="rId2" cstate="print">
            <a:alphaModFix am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905000" y="-1828800"/>
            <a:ext cx="16459010" cy="10118451"/>
          </a:xfrm>
          <a:prstGeom prst="rect">
            <a:avLst/>
          </a:prstGeom>
        </p:spPr>
      </p:pic>
      <p:sp>
        <p:nvSpPr>
          <p:cNvPr id="8" name="文本框 7">
            <a:extLst>
              <a:ext uri="{FF2B5EF4-FFF2-40B4-BE49-F238E27FC236}">
                <a16:creationId xmlns:a16="http://schemas.microsoft.com/office/drawing/2014/main" id="{1736A506-E1A9-4B29-834F-CD62648AE4F3}"/>
              </a:ext>
            </a:extLst>
          </p:cNvPr>
          <p:cNvSpPr txBox="1"/>
          <p:nvPr/>
        </p:nvSpPr>
        <p:spPr>
          <a:xfrm>
            <a:off x="4800600" y="3276600"/>
            <a:ext cx="2362200" cy="400110"/>
          </a:xfrm>
          <a:prstGeom prst="rect">
            <a:avLst/>
          </a:prstGeom>
          <a:noFill/>
        </p:spPr>
        <p:txBody>
          <a:bodyPr wrap="square" rtlCol="0">
            <a:spAutoFit/>
          </a:bodyPr>
          <a:lstStyle/>
          <a:p>
            <a:pPr algn="ctr"/>
            <a:r>
              <a:rPr lang="zh-CN" altLang="en-US" sz="2000" dirty="0">
                <a:solidFill>
                  <a:srgbClr val="FFFF99"/>
                </a:solidFill>
                <a:effectLst>
                  <a:glow rad="177800">
                    <a:srgbClr val="ECE5D8">
                      <a:alpha val="26000"/>
                    </a:srgbClr>
                  </a:glow>
                </a:effectLst>
                <a:latin typeface="汉仪文黑-85W" panose="00020600040101010101" pitchFamily="18" charset="-128"/>
                <a:ea typeface="汉仪文黑-85W" panose="00020600040101010101" pitchFamily="18" charset="-128"/>
                <a:cs typeface="汉仪文黑-85W" panose="00020600040101010101" pitchFamily="18" charset="-128"/>
              </a:rPr>
              <a:t>第二问建模与求解</a:t>
            </a:r>
          </a:p>
        </p:txBody>
      </p:sp>
      <p:cxnSp>
        <p:nvCxnSpPr>
          <p:cNvPr id="10" name="直接连接符 9">
            <a:extLst>
              <a:ext uri="{FF2B5EF4-FFF2-40B4-BE49-F238E27FC236}">
                <a16:creationId xmlns:a16="http://schemas.microsoft.com/office/drawing/2014/main" id="{80F4266E-A487-412B-8F68-3951C0A952E6}"/>
              </a:ext>
            </a:extLst>
          </p:cNvPr>
          <p:cNvCxnSpPr>
            <a:cxnSpLocks/>
            <a:stCxn id="8" idx="3"/>
          </p:cNvCxnSpPr>
          <p:nvPr/>
        </p:nvCxnSpPr>
        <p:spPr>
          <a:xfrm>
            <a:off x="7162800" y="3476655"/>
            <a:ext cx="4191000" cy="28545"/>
          </a:xfrm>
          <a:prstGeom prst="line">
            <a:avLst/>
          </a:prstGeom>
          <a:ln>
            <a:solidFill>
              <a:srgbClr val="FFFF99"/>
            </a:solidFill>
          </a:ln>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21D9366A-A8C4-46BA-A900-F1CA777BB90C}"/>
              </a:ext>
            </a:extLst>
          </p:cNvPr>
          <p:cNvCxnSpPr>
            <a:cxnSpLocks/>
          </p:cNvCxnSpPr>
          <p:nvPr/>
        </p:nvCxnSpPr>
        <p:spPr>
          <a:xfrm>
            <a:off x="838200" y="3462241"/>
            <a:ext cx="3962400" cy="28545"/>
          </a:xfrm>
          <a:prstGeom prst="line">
            <a:avLst/>
          </a:prstGeom>
          <a:ln>
            <a:solidFill>
              <a:srgbClr val="FFFF9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2391312"/>
      </p:ext>
    </p:extLst>
  </p:cSld>
  <p:clrMapOvr>
    <a:masterClrMapping/>
  </p:clrMapOvr>
  <mc:AlternateContent xmlns:mc="http://schemas.openxmlformats.org/markup-compatibility/2006" xmlns:p14="http://schemas.microsoft.com/office/powerpoint/2010/main">
    <mc:Choice Requires="p14">
      <p:transition spd="slow" p14:dur="2000" advTm="330"/>
    </mc:Choice>
    <mc:Fallback xmlns="">
      <p:transition spd="slow" advTm="33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1539</TotalTime>
  <Words>4609</Words>
  <Application>Microsoft Office PowerPoint</Application>
  <PresentationFormat>宽屏</PresentationFormat>
  <Paragraphs>619</Paragraphs>
  <Slides>26</Slides>
  <Notes>15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Cambria Math</vt:lpstr>
      <vt:lpstr>Times New Roman</vt:lpstr>
      <vt:lpstr>宋体</vt:lpstr>
      <vt:lpstr>微软雅黑</vt:lpstr>
      <vt:lpstr>等线</vt:lpstr>
      <vt:lpstr>汉仪文黑-85W</vt:lpstr>
      <vt:lpstr>仿宋</vt:lpstr>
      <vt:lpstr>Courier New</vt:lpstr>
      <vt:lpstr>Calibri</vt:lpstr>
      <vt:lpstr>宋体</vt:lpstr>
      <vt:lpstr>微软雅黑</vt:lpstr>
      <vt:lpstr>Office Theme</vt:lpstr>
      <vt:lpstr>MATLAB语言与应用</vt:lpstr>
      <vt:lpstr>目录</vt:lpstr>
      <vt:lpstr>选题依据与实际意义</vt:lpstr>
      <vt:lpstr>模型建立与求解 </vt:lpstr>
      <vt:lpstr>PowerPoint 演示文稿</vt:lpstr>
      <vt:lpstr>模型假设与符号说明</vt:lpstr>
      <vt:lpstr>PowerPoint 演示文稿</vt:lpstr>
      <vt:lpstr>第一问建模与求解</vt:lpstr>
      <vt:lpstr>PowerPoint 演示文稿</vt:lpstr>
      <vt:lpstr>第二问建模与求解</vt:lpstr>
      <vt:lpstr>PowerPoint 演示文稿</vt:lpstr>
      <vt:lpstr>第三问建模与求解</vt:lpstr>
      <vt:lpstr>第三问建模与求解</vt:lpstr>
      <vt:lpstr>第三问建模与求解</vt:lpstr>
      <vt:lpstr>PowerPoint 演示文稿</vt:lpstr>
      <vt:lpstr>第四问建模与求解</vt:lpstr>
      <vt:lpstr>第四问建模与求解</vt:lpstr>
      <vt:lpstr>第四问建模与求解</vt:lpstr>
      <vt:lpstr>第四问建模与求解</vt:lpstr>
      <vt:lpstr>第四问建模与求解</vt:lpstr>
      <vt:lpstr>问题与收获</vt:lpstr>
      <vt:lpstr>问题与收获</vt:lpstr>
      <vt:lpstr>问题与收获</vt:lpstr>
      <vt:lpstr>问题与收获</vt:lpstr>
      <vt:lpstr>PowerPoint 演示文稿</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MATLAB语言与应用</dc:title>
  <cp:lastModifiedBy>Jw X</cp:lastModifiedBy>
  <cp:revision>105</cp:revision>
  <dcterms:created xsi:type="dcterms:W3CDTF">2023-10-08T15:32:40Z</dcterms:created>
  <dcterms:modified xsi:type="dcterms:W3CDTF">2023-10-16T09:42:33Z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2023-09-27T00:00:00Z</vt:filetime>
  </property>
  <property fmtid="{D5CDD505-2E9C-101B-9397-08002B2CF9AE}" pid="3" name="Creator">
    <vt:lpwstr>Microsoft® PowerPoint® 2019</vt:lpwstr>
  </property>
  <property fmtid="{D5CDD505-2E9C-101B-9397-08002B2CF9AE}" pid="4" name="LastSaved">
    <vt:filetime>2023-10-08T00:00:00Z</vt:filetime>
  </property>
  <property fmtid="{D5CDD505-2E9C-101B-9397-08002B2CF9AE}" pid="5" name="Producer">
    <vt:lpwstr>Microsoft® PowerPoint® 2019</vt:lpwstr>
  </property>
</Properties>
</file>